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 id="2147483666"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T3I7qAcJVXIaUi5VrU4kpG/67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D20A44-C8BD-4F29-9EA5-D7C2F4CC86AE}">
  <a:tblStyle styleId="{3ED20A44-C8BD-4F29-9EA5-D7C2F4CC86A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382E749-2B78-431F-A3C2-79E655307CE1}" styleName="Table_1">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EAEA"/>
          </a:solidFill>
        </a:fill>
      </a:tcStyle>
    </a:wholeTbl>
    <a:band1H>
      <a:tcTxStyle b="off" i="off"/>
      <a:tcStyle>
        <a:tcBdr/>
        <a:fill>
          <a:solidFill>
            <a:srgbClr val="D4D3D3"/>
          </a:solidFill>
        </a:fill>
      </a:tcStyle>
    </a:band1H>
    <a:band2H>
      <a:tcTxStyle b="off" i="off"/>
      <a:tcStyle>
        <a:tcBdr/>
      </a:tcStyle>
    </a:band2H>
    <a:band1V>
      <a:tcTxStyle b="off" i="off"/>
      <a:tcStyle>
        <a:tcBdr/>
        <a:fill>
          <a:solidFill>
            <a:srgbClr val="D4D3D3"/>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EAEA"/>
          </a:solidFill>
        </a:fill>
      </a:tcStyle>
    </a:lastRow>
    <a:seCell>
      <a:tcTxStyle b="off" i="off"/>
      <a:tcStyle>
        <a:tcBdr/>
      </a:tcStyle>
    </a:seCell>
    <a:swCell>
      <a:tcTxStyle b="off" i="off"/>
      <a:tcStyle>
        <a:tcBdr/>
      </a:tcStyle>
    </a:swCell>
    <a:firstRow>
      <a:tcTxStyle b="on" i="off"/>
      <a:tcStyle>
        <a:tcBdr/>
        <a:fill>
          <a:solidFill>
            <a:srgbClr val="EBEAEA"/>
          </a:solidFill>
        </a:fill>
      </a:tcStyle>
    </a:firstRow>
    <a:neCell>
      <a:tcTxStyle b="off" i="off"/>
      <a:tcStyle>
        <a:tcBdr/>
      </a:tcStyle>
    </a:neCell>
    <a:nwCell>
      <a:tcTxStyle b="off" i="off"/>
      <a:tcStyle>
        <a:tcBdr/>
      </a:tcStyle>
    </a:nwCell>
  </a:tblStyle>
  <a:tblStyle styleId="{395CB12F-8E5C-4F4F-85D4-38B6F8F90FBF}"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AEE3830-063C-434C-964F-C5CF26049342}" styleName="Table_3">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40"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3ab3baee3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293ab3baee3_1_0:notes"/>
          <p:cNvSpPr txBox="1">
            <a:spLocks noGrp="1"/>
          </p:cNvSpPr>
          <p:nvPr>
            <p:ph type="body" idx="1"/>
          </p:nvPr>
        </p:nvSpPr>
        <p:spPr>
          <a:xfrm>
            <a:off x="732183" y="4620250"/>
            <a:ext cx="5850900" cy="3780900"/>
          </a:xfrm>
          <a:prstGeom prst="rect">
            <a:avLst/>
          </a:prstGeom>
          <a:noFill/>
          <a:ln>
            <a:noFill/>
          </a:ln>
        </p:spPr>
        <p:txBody>
          <a:bodyPr spcFirstLastPara="1" wrap="square" lIns="96900" tIns="48425" rIns="96900" bIns="48425" anchor="t" anchorCtr="0">
            <a:noAutofit/>
          </a:bodyPr>
          <a:lstStyle/>
          <a:p>
            <a:pPr marL="0" lvl="0" indent="0" algn="l" rtl="0">
              <a:lnSpc>
                <a:spcPct val="100000"/>
              </a:lnSpc>
              <a:spcBef>
                <a:spcPts val="400"/>
              </a:spcBef>
              <a:spcAft>
                <a:spcPts val="0"/>
              </a:spcAft>
              <a:buSzPts val="1500"/>
              <a:buNone/>
            </a:pPr>
            <a:endParaRPr/>
          </a:p>
        </p:txBody>
      </p:sp>
      <p:sp>
        <p:nvSpPr>
          <p:cNvPr id="199" name="Google Shape;199;g293ab3baee3_1_0:notes"/>
          <p:cNvSpPr txBox="1">
            <a:spLocks noGrp="1"/>
          </p:cNvSpPr>
          <p:nvPr>
            <p:ph type="sldNum" idx="12"/>
          </p:nvPr>
        </p:nvSpPr>
        <p:spPr>
          <a:xfrm>
            <a:off x="4142961" y="9119173"/>
            <a:ext cx="3170400" cy="482100"/>
          </a:xfrm>
          <a:prstGeom prst="rect">
            <a:avLst/>
          </a:prstGeom>
          <a:noFill/>
          <a:ln>
            <a:noFill/>
          </a:ln>
        </p:spPr>
        <p:txBody>
          <a:bodyPr spcFirstLastPara="1" wrap="square" lIns="96900" tIns="48425" rIns="96900" bIns="48425" anchor="b" anchorCtr="0">
            <a:noAutofit/>
          </a:bodyPr>
          <a:lstStyle/>
          <a:p>
            <a:pPr marL="0" lvl="0" indent="0" algn="r" rtl="0">
              <a:lnSpc>
                <a:spcPct val="100000"/>
              </a:lnSpc>
              <a:spcBef>
                <a:spcPts val="0"/>
              </a:spcBef>
              <a:spcAft>
                <a:spcPts val="0"/>
              </a:spcAft>
              <a:buSzPts val="15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93ab3baee3_1_308: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57" name="Google Shape;257;g293ab3baee3_1_308: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93ab3baee3_1_318: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63" name="Google Shape;263;g293ab3baee3_1_318: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93ab3baee3_1_294: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69" name="Google Shape;269;g293ab3baee3_1_294: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93ab3baee3_1_297: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74" name="Google Shape;274;g293ab3baee3_1_297: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93ab3baee3_1_324: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a:latin typeface="Arial"/>
                <a:ea typeface="Arial"/>
                <a:cs typeface="Arial"/>
                <a:sym typeface="Arial"/>
              </a:rPr>
              <a:t>This is an example of the Reading and Evidence-Based Writing Section. There are selected response items followed by a constructed response item. Finally, there is the Extended Writing Response. The writer’s checklist may be enlarged and shifted to the side by the student to allow it to remain on the screen while typing. Students would enter their essay in the text box and may cut, copy or paste as needed. Note the character counter in the bottom left corner of the text box to help the student know when they may run out of space. It is important to remind students that they are not required to use all the character space, but they should focus on the content of their response.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500"/>
              <a:buNone/>
            </a:pPr>
            <a:endParaRPr/>
          </a:p>
        </p:txBody>
      </p:sp>
      <p:sp>
        <p:nvSpPr>
          <p:cNvPr id="280" name="Google Shape;280;g293ab3baee3_1_324: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93ab3baee3_1_327: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86" name="Google Shape;286;g293ab3baee3_1_327: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93ab3baee3_1_330: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a:latin typeface="Arial"/>
                <a:ea typeface="Arial"/>
                <a:cs typeface="Arial"/>
                <a:sym typeface="Arial"/>
              </a:rPr>
              <a:t>This math item asks the student to complete a bar graph. Technology-enhanced items encourage students to </a:t>
            </a:r>
            <a:r>
              <a:rPr lang="en-US" i="1">
                <a:latin typeface="Arial"/>
                <a:ea typeface="Arial"/>
                <a:cs typeface="Arial"/>
                <a:sym typeface="Arial"/>
              </a:rPr>
              <a:t>construct</a:t>
            </a:r>
            <a:r>
              <a:rPr lang="en-US">
                <a:latin typeface="Arial"/>
                <a:ea typeface="Arial"/>
                <a:cs typeface="Arial"/>
                <a:sym typeface="Arial"/>
              </a:rPr>
              <a:t> an answer as opposed to merely </a:t>
            </a:r>
            <a:r>
              <a:rPr lang="en-US" i="1">
                <a:latin typeface="Arial"/>
                <a:ea typeface="Arial"/>
                <a:cs typeface="Arial"/>
                <a:sym typeface="Arial"/>
              </a:rPr>
              <a:t>selecting</a:t>
            </a:r>
            <a:r>
              <a:rPr lang="en-US">
                <a:latin typeface="Arial"/>
                <a:ea typeface="Arial"/>
                <a:cs typeface="Arial"/>
                <a:sym typeface="Arial"/>
              </a:rPr>
              <a:t> a response. Students are required to think critically. The items gain a better understanding of a student’s depth of understanding and knowledge. </a:t>
            </a:r>
            <a:endParaRPr>
              <a:latin typeface="Arial"/>
              <a:ea typeface="Arial"/>
              <a:cs typeface="Arial"/>
              <a:sym typeface="Arial"/>
            </a:endParaRPr>
          </a:p>
          <a:p>
            <a:pPr marL="0" lvl="0" indent="0" algn="l" rtl="0">
              <a:lnSpc>
                <a:spcPct val="100000"/>
              </a:lnSpc>
              <a:spcBef>
                <a:spcPts val="0"/>
              </a:spcBef>
              <a:spcAft>
                <a:spcPts val="0"/>
              </a:spcAft>
              <a:buSzPts val="1500"/>
              <a:buNone/>
            </a:pPr>
            <a:endParaRPr/>
          </a:p>
        </p:txBody>
      </p:sp>
      <p:sp>
        <p:nvSpPr>
          <p:cNvPr id="292" name="Google Shape;292;g293ab3baee3_1_330: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93ab3baee3_1_341: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98" name="Google Shape;298;g293ab3baee3_1_341: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93ab3baee3_1_344: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a:latin typeface="Arial"/>
                <a:ea typeface="Arial"/>
                <a:cs typeface="Arial"/>
                <a:sym typeface="Arial"/>
              </a:rPr>
              <a:t>Drag-and-drop items may also appear in Science and Social Studies courses. In this example, after reviewing an investigation, the student is asked to complete instructions to determine if objects are insulators or conductors of electricity. In the section part, the student chooses an observation and a matching conclusion. Some technology-enhanced items use a strategy of scaffolding to elicit different types of knowledge from students. First, the student is required to correctly sequence the experiment, then they must correctly observe and make a conclusion. </a:t>
            </a:r>
            <a:endParaRPr/>
          </a:p>
        </p:txBody>
      </p:sp>
      <p:sp>
        <p:nvSpPr>
          <p:cNvPr id="304" name="Google Shape;304;g293ab3baee3_1_344: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93ab3baee3_1_347: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a:latin typeface="Arial"/>
                <a:ea typeface="Arial"/>
                <a:cs typeface="Arial"/>
                <a:sym typeface="Arial"/>
              </a:rPr>
              <a:t>In this US History example, a student is asked to complete the table to show who benefitted from the trade shown on the map. This item allows the student to use any of the responses provided multiple times or not at all. Here students are interacting with text and are required to have a deep understanding of the content. </a:t>
            </a:r>
            <a:endParaRPr>
              <a:latin typeface="Arial"/>
              <a:ea typeface="Arial"/>
              <a:cs typeface="Arial"/>
              <a:sym typeface="Arial"/>
            </a:endParaRPr>
          </a:p>
          <a:p>
            <a:pPr marL="0" lvl="0" indent="0" algn="l" rtl="0">
              <a:lnSpc>
                <a:spcPct val="100000"/>
              </a:lnSpc>
              <a:spcBef>
                <a:spcPts val="0"/>
              </a:spcBef>
              <a:spcAft>
                <a:spcPts val="0"/>
              </a:spcAft>
              <a:buSzPts val="1500"/>
              <a:buNone/>
            </a:pPr>
            <a:endParaRPr/>
          </a:p>
        </p:txBody>
      </p:sp>
      <p:sp>
        <p:nvSpPr>
          <p:cNvPr id="311" name="Google Shape;311;g293ab3baee3_1_347: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93ab3baee3_1_7:notes"/>
          <p:cNvSpPr>
            <a:spLocks noGrp="1" noRot="1" noChangeAspect="1"/>
          </p:cNvSpPr>
          <p:nvPr>
            <p:ph type="sldImg" idx="2"/>
          </p:nvPr>
        </p:nvSpPr>
        <p:spPr>
          <a:xfrm>
            <a:off x="748748" y="1200150"/>
            <a:ext cx="5817600" cy="3239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93ab3baee3_1_7:notes"/>
          <p:cNvSpPr txBox="1">
            <a:spLocks noGrp="1"/>
          </p:cNvSpPr>
          <p:nvPr>
            <p:ph type="body" idx="1"/>
          </p:nvPr>
        </p:nvSpPr>
        <p:spPr>
          <a:xfrm>
            <a:off x="732183" y="4620250"/>
            <a:ext cx="5850900" cy="3780900"/>
          </a:xfrm>
          <a:prstGeom prst="rect">
            <a:avLst/>
          </a:prstGeom>
          <a:noFill/>
          <a:ln>
            <a:noFill/>
          </a:ln>
        </p:spPr>
        <p:txBody>
          <a:bodyPr spcFirstLastPara="1" wrap="square" lIns="96900" tIns="48425" rIns="96900" bIns="48425" anchor="t" anchorCtr="0">
            <a:noAutofit/>
          </a:bodyPr>
          <a:lstStyle/>
          <a:p>
            <a:pPr marL="0" lvl="0" indent="0" algn="l" rtl="0">
              <a:lnSpc>
                <a:spcPct val="100000"/>
              </a:lnSpc>
              <a:spcBef>
                <a:spcPts val="400"/>
              </a:spcBef>
              <a:spcAft>
                <a:spcPts val="0"/>
              </a:spcAft>
              <a:buSzPts val="1500"/>
              <a:buNone/>
            </a:pPr>
            <a:endParaRPr/>
          </a:p>
        </p:txBody>
      </p:sp>
      <p:sp>
        <p:nvSpPr>
          <p:cNvPr id="206" name="Google Shape;206;g293ab3baee3_1_7:notes"/>
          <p:cNvSpPr txBox="1">
            <a:spLocks noGrp="1"/>
          </p:cNvSpPr>
          <p:nvPr>
            <p:ph type="sldNum" idx="12"/>
          </p:nvPr>
        </p:nvSpPr>
        <p:spPr>
          <a:xfrm>
            <a:off x="4142961" y="9119173"/>
            <a:ext cx="3170400" cy="482100"/>
          </a:xfrm>
          <a:prstGeom prst="rect">
            <a:avLst/>
          </a:prstGeom>
          <a:noFill/>
          <a:ln>
            <a:noFill/>
          </a:ln>
        </p:spPr>
        <p:txBody>
          <a:bodyPr spcFirstLastPara="1" wrap="square" lIns="96900" tIns="48425" rIns="96900" bIns="48425" anchor="b" anchorCtr="0">
            <a:noAutofit/>
          </a:bodyPr>
          <a:lstStyle/>
          <a:p>
            <a:pPr marL="0" lvl="0" indent="0" algn="r" rtl="0">
              <a:lnSpc>
                <a:spcPct val="100000"/>
              </a:lnSpc>
              <a:spcBef>
                <a:spcPts val="0"/>
              </a:spcBef>
              <a:spcAft>
                <a:spcPts val="0"/>
              </a:spcAft>
              <a:buSzPts val="15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93ab3baee3_1_357: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317" name="Google Shape;317;g293ab3baee3_1_357: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93ab3baee3_1_360: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324" name="Google Shape;324;g293ab3baee3_1_360: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93ab3baee3_1_363: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330" name="Google Shape;330;g293ab3baee3_1_363: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93ab3baee3_1_366: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336" name="Google Shape;336;g293ab3baee3_1_366: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93ab3baee3_1_369: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341" name="Google Shape;341;g293ab3baee3_1_369: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93ab3baee3_1_383: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347" name="Google Shape;347;g293ab3baee3_1_383: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93ab3baee3_1_386: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358" name="Google Shape;358;g293ab3baee3_1_386: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We have provided your Principal with a common tool/resource regarding online testing materials for Teachers and Parents.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Feel free to use this Kahoot that has been created for you.  The game can be accessed using the following link: https://create.kahoot.it/share/are-you-smarter-than-a-3rd-grader/8509b38a-a47c-4766-ab35-043bed3fd3e1 </a:t>
            </a:r>
            <a:endParaRPr/>
          </a:p>
        </p:txBody>
      </p:sp>
      <p:sp>
        <p:nvSpPr>
          <p:cNvPr id="365" name="Google Shape;365;p2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We have provided your Principal with a common tool/resource regarding online testing materials for Teachers and Parents.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Feel free to use this Kahoot that has been created for you.  The game can be accessed using the following link: https://https://create.kahoot.it/share/are-you-smarter-than-a-6th-grader/50a7e746-c80d-4e1f-b438-dfa6eee604b4 </a:t>
            </a:r>
            <a:endParaRPr/>
          </a:p>
        </p:txBody>
      </p:sp>
      <p:sp>
        <p:nvSpPr>
          <p:cNvPr id="378" name="Google Shape;378;p2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We have provided your Principal with a common tool/resource regarding online testing materials for Teachers and Parents.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Feel free to use this Kahoot that has been created for you.  The game can be accessed using the following link: https://create.kahoot.it/share/are-you-smarter-than-a-9th-grader/1f51d5df-f017-4e8b-a3db-3924f213c93c</a:t>
            </a:r>
            <a:endParaRPr/>
          </a:p>
        </p:txBody>
      </p:sp>
      <p:sp>
        <p:nvSpPr>
          <p:cNvPr id="391" name="Google Shape;391;p2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93ab3baee3_1_213: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11" name="Google Shape;211;g293ab3baee3_1_213: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93ab3baee3_1_410: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403" name="Google Shape;403;g293ab3baee3_1_410: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93ab3baee3_1_413: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409" name="Google Shape;409;g293ab3baee3_1_413: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93ab3baee3_1_418: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417" name="Google Shape;417;g293ab3baee3_1_418: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93ab3baee3_1_264: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17" name="Google Shape;217;g293ab3baee3_1_264: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93ab3baee3_1_269: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24" name="Google Shape;224;g293ab3baee3_1_269: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93ab3baee3_1_276: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31" name="Google Shape;231;g293ab3baee3_1_276: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93ab3baee3_1_282: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Clr>
                <a:schemeClr val="dk1"/>
              </a:buClr>
              <a:buSzPts val="1200"/>
              <a:buFont typeface="Noto Sans Symbols"/>
              <a:buNone/>
            </a:pPr>
            <a:r>
              <a:rPr lang="en-US"/>
              <a:t>Schools can test AM &amp; PM sessions or AM only.  </a:t>
            </a:r>
            <a:endParaRPr/>
          </a:p>
          <a:p>
            <a:pPr marL="0" lvl="0" indent="0" algn="l" rtl="0">
              <a:lnSpc>
                <a:spcPct val="100000"/>
              </a:lnSpc>
              <a:spcBef>
                <a:spcPts val="0"/>
              </a:spcBef>
              <a:spcAft>
                <a:spcPts val="0"/>
              </a:spcAft>
              <a:buClr>
                <a:schemeClr val="dk1"/>
              </a:buClr>
              <a:buSzPts val="1200"/>
              <a:buFont typeface="Noto Sans Symbols"/>
              <a:buNone/>
            </a:pPr>
            <a:r>
              <a:rPr lang="en-US"/>
              <a:t>This information is to ensure when you are building your schedules you have enough time to provide the minimum time in the allotted time.</a:t>
            </a:r>
            <a:endParaRPr/>
          </a:p>
          <a:p>
            <a:pPr marL="0" lvl="0" indent="0" algn="l" rtl="0">
              <a:lnSpc>
                <a:spcPct val="100000"/>
              </a:lnSpc>
              <a:spcBef>
                <a:spcPts val="0"/>
              </a:spcBef>
              <a:spcAft>
                <a:spcPts val="0"/>
              </a:spcAft>
              <a:buClr>
                <a:schemeClr val="dk1"/>
              </a:buClr>
              <a:buSzPts val="1200"/>
              <a:buFont typeface="Noto Sans Symbols"/>
              <a:buNone/>
            </a:pPr>
            <a:r>
              <a:rPr lang="en-US"/>
              <a:t>Please make sure to include start time in your presentation.</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500"/>
              <a:buNone/>
            </a:pPr>
            <a:endParaRPr/>
          </a:p>
        </p:txBody>
      </p:sp>
      <p:sp>
        <p:nvSpPr>
          <p:cNvPr id="238" name="Google Shape;238;g293ab3baee3_1_282: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93ab3baee3_1_288: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45" name="Google Shape;245;g293ab3baee3_1_288: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93ab3baee3_1_303:notes"/>
          <p:cNvSpPr txBox="1">
            <a:spLocks noGrp="1"/>
          </p:cNvSpPr>
          <p:nvPr>
            <p:ph type="body" idx="1"/>
          </p:nvPr>
        </p:nvSpPr>
        <p:spPr>
          <a:xfrm>
            <a:off x="715617" y="4544830"/>
            <a:ext cx="5724900" cy="3718800"/>
          </a:xfrm>
          <a:prstGeom prst="rect">
            <a:avLst/>
          </a:prstGeom>
          <a:noFill/>
          <a:ln>
            <a:noFill/>
          </a:ln>
        </p:spPr>
        <p:txBody>
          <a:bodyPr spcFirstLastPara="1" wrap="square" lIns="95075" tIns="47525" rIns="95075" bIns="47525" anchor="t" anchorCtr="0">
            <a:noAutofit/>
          </a:bodyPr>
          <a:lstStyle/>
          <a:p>
            <a:pPr marL="0" lvl="0" indent="0" algn="l" rtl="0">
              <a:lnSpc>
                <a:spcPct val="100000"/>
              </a:lnSpc>
              <a:spcBef>
                <a:spcPts val="0"/>
              </a:spcBef>
              <a:spcAft>
                <a:spcPts val="0"/>
              </a:spcAft>
              <a:buSzPts val="1500"/>
              <a:buNone/>
            </a:pPr>
            <a:endParaRPr/>
          </a:p>
        </p:txBody>
      </p:sp>
      <p:sp>
        <p:nvSpPr>
          <p:cNvPr id="251" name="Google Shape;251;g293ab3baee3_1_303: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3581400" y="2669059"/>
            <a:ext cx="7098957" cy="175530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458098" y="4658498"/>
            <a:ext cx="9222260" cy="151370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3581401" y="2527301"/>
            <a:ext cx="7920567"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5175780" y="-173036"/>
            <a:ext cx="2136775"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8328648" y="3151810"/>
            <a:ext cx="3421406"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2994648" y="599110"/>
            <a:ext cx="3421406"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g293ab3baee3_1_2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2" name="Google Shape;92;g293ab3baee3_1_2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293ab3baee3_1_2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g293ab3baee3_1_2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293ab3baee3_1_2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293ab3baee3_1_2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Google Shape;98;g293ab3baee3_1_2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9" name="Google Shape;99;g293ab3baee3_1_2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g293ab3baee3_1_2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293ab3baee3_1_2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293ab3baee3_1_2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g293ab3baee3_1_23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5" name="Google Shape;105;g293ab3baee3_1_23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6" name="Google Shape;106;g293ab3baee3_1_2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293ab3baee3_1_2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293ab3baee3_1_2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g293ab3baee3_1_2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1" name="Google Shape;111;g293ab3baee3_1_24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g293ab3baee3_1_2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293ab3baee3_1_2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293ab3baee3_1_2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g293ab3baee3_1_25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7" name="Google Shape;117;g293ab3baee3_1_25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g293ab3baee3_1_2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293ab3baee3_1_2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293ab3baee3_1_2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838200" y="884238"/>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3" name="Google Shape;133;p32"/>
          <p:cNvSpPr txBox="1">
            <a:spLocks noGrp="1"/>
          </p:cNvSpPr>
          <p:nvPr>
            <p:ph type="body" idx="1"/>
          </p:nvPr>
        </p:nvSpPr>
        <p:spPr>
          <a:xfrm>
            <a:off x="838200" y="2384425"/>
            <a:ext cx="10515600" cy="37925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4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9" name="Google Shape;139;p4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40" name="Google Shape;140;p4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3581401" y="2527301"/>
            <a:ext cx="7920567"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986367" y="4016376"/>
            <a:ext cx="10515600" cy="21367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839788" y="877330"/>
            <a:ext cx="10515600" cy="81335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5" name="Google Shape;145;p3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46" name="Google Shape;146;p3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7" name="Google Shape;147;p3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48" name="Google Shape;148;p3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9" name="Google Shape;149;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2"/>
        <p:cNvGrpSpPr/>
        <p:nvPr/>
      </p:nvGrpSpPr>
      <p:grpSpPr>
        <a:xfrm>
          <a:off x="0" y="0"/>
          <a:ext cx="0" cy="0"/>
          <a:chOff x="0" y="0"/>
          <a:chExt cx="0" cy="0"/>
        </a:xfrm>
      </p:grpSpPr>
      <p:sp>
        <p:nvSpPr>
          <p:cNvPr id="153" name="Google Shape;153;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4" name="Google Shape;154;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55" name="Google Shape;155;p4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8"/>
        <p:cNvGrpSpPr/>
        <p:nvPr/>
      </p:nvGrpSpPr>
      <p:grpSpPr>
        <a:xfrm>
          <a:off x="0" y="0"/>
          <a:ext cx="0" cy="0"/>
          <a:chOff x="0" y="0"/>
          <a:chExt cx="0" cy="0"/>
        </a:xfrm>
      </p:grpSpPr>
      <p:sp>
        <p:nvSpPr>
          <p:cNvPr id="159" name="Google Shape;159;p46"/>
          <p:cNvSpPr txBox="1">
            <a:spLocks noGrp="1"/>
          </p:cNvSpPr>
          <p:nvPr>
            <p:ph type="title"/>
          </p:nvPr>
        </p:nvSpPr>
        <p:spPr>
          <a:xfrm>
            <a:off x="838200" y="884238"/>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0" name="Google Shape;160;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1" name="Google Shape;161;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2" name="Google Shape;162;p4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47"/>
          <p:cNvSpPr txBox="1">
            <a:spLocks noGrp="1"/>
          </p:cNvSpPr>
          <p:nvPr>
            <p:ph type="title"/>
          </p:nvPr>
        </p:nvSpPr>
        <p:spPr>
          <a:xfrm>
            <a:off x="838200" y="884238"/>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7" name="Google Shape;167;p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0"/>
        <p:cNvGrpSpPr/>
        <p:nvPr/>
      </p:nvGrpSpPr>
      <p:grpSpPr>
        <a:xfrm>
          <a:off x="0" y="0"/>
          <a:ext cx="0" cy="0"/>
          <a:chOff x="0" y="0"/>
          <a:chExt cx="0" cy="0"/>
        </a:xfrm>
      </p:grpSpPr>
      <p:sp>
        <p:nvSpPr>
          <p:cNvPr id="171" name="Google Shape;171;p48"/>
          <p:cNvSpPr txBox="1">
            <a:spLocks noGrp="1"/>
          </p:cNvSpPr>
          <p:nvPr>
            <p:ph type="title"/>
          </p:nvPr>
        </p:nvSpPr>
        <p:spPr>
          <a:xfrm>
            <a:off x="839788" y="987426"/>
            <a:ext cx="3932237" cy="1069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2" name="Google Shape;172;p48"/>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73" name="Google Shape;173;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4" name="Google Shape;174;p4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7"/>
        <p:cNvGrpSpPr/>
        <p:nvPr/>
      </p:nvGrpSpPr>
      <p:grpSpPr>
        <a:xfrm>
          <a:off x="0" y="0"/>
          <a:ext cx="0" cy="0"/>
          <a:chOff x="0" y="0"/>
          <a:chExt cx="0" cy="0"/>
        </a:xfrm>
      </p:grpSpPr>
      <p:sp>
        <p:nvSpPr>
          <p:cNvPr id="178" name="Google Shape;178;p49"/>
          <p:cNvSpPr txBox="1">
            <a:spLocks noGrp="1"/>
          </p:cNvSpPr>
          <p:nvPr>
            <p:ph type="title"/>
          </p:nvPr>
        </p:nvSpPr>
        <p:spPr>
          <a:xfrm>
            <a:off x="839788" y="987426"/>
            <a:ext cx="3932237" cy="1069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9" name="Google Shape;179;p49"/>
          <p:cNvSpPr>
            <a:spLocks noGrp="1"/>
          </p:cNvSpPr>
          <p:nvPr>
            <p:ph type="pic" idx="2"/>
          </p:nvPr>
        </p:nvSpPr>
        <p:spPr>
          <a:xfrm>
            <a:off x="5183188" y="987427"/>
            <a:ext cx="6172200" cy="4873625"/>
          </a:xfrm>
          <a:prstGeom prst="rect">
            <a:avLst/>
          </a:prstGeom>
          <a:noFill/>
          <a:ln>
            <a:noFill/>
          </a:ln>
        </p:spPr>
      </p:sp>
      <p:sp>
        <p:nvSpPr>
          <p:cNvPr id="180" name="Google Shape;180;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81" name="Google Shape;181;p4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4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Google Shape;185;p50"/>
          <p:cNvSpPr txBox="1">
            <a:spLocks noGrp="1"/>
          </p:cNvSpPr>
          <p:nvPr>
            <p:ph type="title"/>
          </p:nvPr>
        </p:nvSpPr>
        <p:spPr>
          <a:xfrm>
            <a:off x="838200" y="884238"/>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6" name="Google Shape;186;p50"/>
          <p:cNvSpPr txBox="1">
            <a:spLocks noGrp="1"/>
          </p:cNvSpPr>
          <p:nvPr>
            <p:ph type="body" idx="1"/>
          </p:nvPr>
        </p:nvSpPr>
        <p:spPr>
          <a:xfrm rot="5400000">
            <a:off x="4199731" y="-977106"/>
            <a:ext cx="37925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7" name="Google Shape;187;p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0"/>
        <p:cNvGrpSpPr/>
        <p:nvPr/>
      </p:nvGrpSpPr>
      <p:grpSpPr>
        <a:xfrm>
          <a:off x="0" y="0"/>
          <a:ext cx="0" cy="0"/>
          <a:chOff x="0" y="0"/>
          <a:chExt cx="0" cy="0"/>
        </a:xfrm>
      </p:grpSpPr>
      <p:sp>
        <p:nvSpPr>
          <p:cNvPr id="191" name="Google Shape;191;p51"/>
          <p:cNvSpPr txBox="1">
            <a:spLocks noGrp="1"/>
          </p:cNvSpPr>
          <p:nvPr>
            <p:ph type="title"/>
          </p:nvPr>
        </p:nvSpPr>
        <p:spPr>
          <a:xfrm rot="5400000">
            <a:off x="7463675" y="2286837"/>
            <a:ext cx="5151352"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2" name="Google Shape;192;p51"/>
          <p:cNvSpPr txBox="1">
            <a:spLocks noGrp="1"/>
          </p:cNvSpPr>
          <p:nvPr>
            <p:ph type="body" idx="1"/>
          </p:nvPr>
        </p:nvSpPr>
        <p:spPr>
          <a:xfrm rot="5400000">
            <a:off x="2129675" y="-265863"/>
            <a:ext cx="5151352"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3" name="Google Shape;193;p5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5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5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3581400" y="2594919"/>
            <a:ext cx="7766051" cy="19675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831851" y="4670854"/>
            <a:ext cx="10515600" cy="14187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3581401" y="2527301"/>
            <a:ext cx="7920567"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838200" y="4032509"/>
            <a:ext cx="5181600" cy="214445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36"/>
          <p:cNvSpPr txBox="1">
            <a:spLocks noGrp="1"/>
          </p:cNvSpPr>
          <p:nvPr>
            <p:ph type="body" idx="2"/>
          </p:nvPr>
        </p:nvSpPr>
        <p:spPr>
          <a:xfrm>
            <a:off x="6172200" y="4032509"/>
            <a:ext cx="5181600" cy="214445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3581400" y="3150974"/>
            <a:ext cx="7772400" cy="61178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3581401" y="2490017"/>
            <a:ext cx="3770871" cy="56506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37"/>
          <p:cNvSpPr txBox="1">
            <a:spLocks noGrp="1"/>
          </p:cNvSpPr>
          <p:nvPr>
            <p:ph type="body" idx="2"/>
          </p:nvPr>
        </p:nvSpPr>
        <p:spPr>
          <a:xfrm>
            <a:off x="839789" y="3929449"/>
            <a:ext cx="5157787" cy="22602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37"/>
          <p:cNvSpPr txBox="1">
            <a:spLocks noGrp="1"/>
          </p:cNvSpPr>
          <p:nvPr>
            <p:ph type="body" idx="3"/>
          </p:nvPr>
        </p:nvSpPr>
        <p:spPr>
          <a:xfrm>
            <a:off x="7467600" y="2490017"/>
            <a:ext cx="3886200" cy="56506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37"/>
          <p:cNvSpPr txBox="1">
            <a:spLocks noGrp="1"/>
          </p:cNvSpPr>
          <p:nvPr>
            <p:ph type="body" idx="4"/>
          </p:nvPr>
        </p:nvSpPr>
        <p:spPr>
          <a:xfrm>
            <a:off x="6172201" y="3929449"/>
            <a:ext cx="5183188" cy="22602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3581401" y="2527301"/>
            <a:ext cx="7920567"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3581400" y="2637948"/>
            <a:ext cx="3932237" cy="9986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5181600" y="3750276"/>
            <a:ext cx="6172200" cy="2378674"/>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40"/>
          <p:cNvSpPr txBox="1">
            <a:spLocks noGrp="1"/>
          </p:cNvSpPr>
          <p:nvPr>
            <p:ph type="body" idx="2"/>
          </p:nvPr>
        </p:nvSpPr>
        <p:spPr>
          <a:xfrm>
            <a:off x="838200" y="3750278"/>
            <a:ext cx="3932237" cy="23786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4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3581400" y="2609850"/>
            <a:ext cx="7772400" cy="91182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41"/>
          <p:cNvSpPr>
            <a:spLocks noGrp="1"/>
          </p:cNvSpPr>
          <p:nvPr>
            <p:ph type="pic" idx="2"/>
          </p:nvPr>
        </p:nvSpPr>
        <p:spPr>
          <a:xfrm>
            <a:off x="5183188" y="3657600"/>
            <a:ext cx="6172200" cy="2203450"/>
          </a:xfrm>
          <a:prstGeom prst="rect">
            <a:avLst/>
          </a:prstGeom>
          <a:noFill/>
          <a:ln>
            <a:noFill/>
          </a:ln>
        </p:spPr>
      </p:sp>
      <p:sp>
        <p:nvSpPr>
          <p:cNvPr id="68" name="Google Shape;68;p41"/>
          <p:cNvSpPr txBox="1">
            <a:spLocks noGrp="1"/>
          </p:cNvSpPr>
          <p:nvPr>
            <p:ph type="body" idx="1"/>
          </p:nvPr>
        </p:nvSpPr>
        <p:spPr>
          <a:xfrm>
            <a:off x="839788" y="3657600"/>
            <a:ext cx="3932237" cy="22113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4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3581401" y="2527301"/>
            <a:ext cx="7920567"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28"/>
          <p:cNvSpPr txBox="1">
            <a:spLocks noGrp="1"/>
          </p:cNvSpPr>
          <p:nvPr>
            <p:ph type="body" idx="1"/>
          </p:nvPr>
        </p:nvSpPr>
        <p:spPr>
          <a:xfrm>
            <a:off x="986367" y="4016376"/>
            <a:ext cx="10515600" cy="213677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84"/>
        <p:cNvGrpSpPr/>
        <p:nvPr/>
      </p:nvGrpSpPr>
      <p:grpSpPr>
        <a:xfrm>
          <a:off x="0" y="0"/>
          <a:ext cx="0" cy="0"/>
          <a:chOff x="0" y="0"/>
          <a:chExt cx="0" cy="0"/>
        </a:xfrm>
      </p:grpSpPr>
      <p:sp>
        <p:nvSpPr>
          <p:cNvPr id="85" name="Google Shape;85;g293ab3baee3_1_2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g293ab3baee3_1_2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293ab3baee3_1_2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93ab3baee3_1_2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93ab3baee3_1_2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30"/>
          <p:cNvSpPr txBox="1">
            <a:spLocks noGrp="1"/>
          </p:cNvSpPr>
          <p:nvPr>
            <p:ph type="title"/>
          </p:nvPr>
        </p:nvSpPr>
        <p:spPr>
          <a:xfrm>
            <a:off x="838200" y="884238"/>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9pPr>
          </a:lstStyle>
          <a:p>
            <a:endParaRPr/>
          </a:p>
        </p:txBody>
      </p:sp>
      <p:sp>
        <p:nvSpPr>
          <p:cNvPr id="123" name="Google Shape;123;p30"/>
          <p:cNvSpPr txBox="1">
            <a:spLocks noGrp="1"/>
          </p:cNvSpPr>
          <p:nvPr>
            <p:ph type="body" idx="1"/>
          </p:nvPr>
        </p:nvSpPr>
        <p:spPr>
          <a:xfrm>
            <a:off x="838200" y="2384425"/>
            <a:ext cx="10515600" cy="37925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4" name="Google Shape;124;p3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3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3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esmos.com/testing"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Milestones_Resources.aspx"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http://www.gaexperienceonline.com/"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hyperlink" Target="https://schoolwires.henry.k12.ga.us/Page/123263" TargetMode="External"/><Relationship Id="rId5" Type="http://schemas.openxmlformats.org/officeDocument/2006/relationships/hyperlink" Target="http://www.gadoe.org/Curriculum-Instruction-and-Assessment/Assessment/Pages/Georgia-Milestones-Assessment-System.aspx" TargetMode="Externa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hyperlink" Target="https://schoolwires.henry.k12.ga.us/Page/123263" TargetMode="External"/><Relationship Id="rId5" Type="http://schemas.openxmlformats.org/officeDocument/2006/relationships/hyperlink" Target="http://www.gadoe.org/Curriculum-Instruction-and-Assessment/Assessment/Pages/Georgia-Milestones-Assessment-System.aspx" TargetMode="Externa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hyperlink" Target="https://schoolwires.henry.k12.ga.us/Page/123263" TargetMode="External"/><Relationship Id="rId5" Type="http://schemas.openxmlformats.org/officeDocument/2006/relationships/hyperlink" Target="http://www.gadoe.org/Curriculum-Instruction-and-Assessment/Assessment/Pages/Georgia-Milestones-Assessment-System.aspx"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hyperlink" Target="https://www.henry.k12.ga.us/Page/151339"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1" name="Google Shape;201;g293ab3baee3_1_0"/>
          <p:cNvSpPr txBox="1">
            <a:spLocks noGrp="1"/>
          </p:cNvSpPr>
          <p:nvPr>
            <p:ph type="ctrTitle"/>
          </p:nvPr>
        </p:nvSpPr>
        <p:spPr>
          <a:xfrm>
            <a:off x="1329088" y="2414426"/>
            <a:ext cx="9223500" cy="382137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400"/>
              <a:buFont typeface="Arial"/>
              <a:buNone/>
            </a:pPr>
            <a:br>
              <a:rPr lang="es-419" sz="4800" b="1" dirty="0">
                <a:solidFill>
                  <a:srgbClr val="000000"/>
                </a:solidFill>
                <a:effectLst/>
                <a:latin typeface="Arial" panose="020B0604020202020204" pitchFamily="34" charset="0"/>
                <a:ea typeface="Arial" panose="020B0604020202020204" pitchFamily="34" charset="0"/>
              </a:rPr>
            </a:br>
            <a:br>
              <a:rPr lang="es-419" sz="4800" b="1" dirty="0">
                <a:solidFill>
                  <a:srgbClr val="000000"/>
                </a:solidFill>
                <a:effectLst/>
                <a:latin typeface="Arial" panose="020B0604020202020204" pitchFamily="34" charset="0"/>
                <a:ea typeface="Arial" panose="020B0604020202020204" pitchFamily="34" charset="0"/>
              </a:rPr>
            </a:br>
            <a:br>
              <a:rPr lang="es-419" sz="4800" b="1" dirty="0">
                <a:solidFill>
                  <a:srgbClr val="000000"/>
                </a:solidFill>
                <a:effectLst/>
                <a:latin typeface="Arial" panose="020B0604020202020204" pitchFamily="34" charset="0"/>
                <a:ea typeface="Arial" panose="020B0604020202020204" pitchFamily="34" charset="0"/>
              </a:rPr>
            </a:br>
            <a:br>
              <a:rPr lang="es-419" sz="4800" b="1" dirty="0">
                <a:solidFill>
                  <a:srgbClr val="000000"/>
                </a:solidFill>
                <a:effectLst/>
                <a:latin typeface="Arial" panose="020B0604020202020204" pitchFamily="34" charset="0"/>
                <a:ea typeface="Arial" panose="020B0604020202020204" pitchFamily="34" charset="0"/>
              </a:rPr>
            </a:br>
            <a:br>
              <a:rPr lang="es-419" sz="4800" b="1" dirty="0">
                <a:solidFill>
                  <a:srgbClr val="000000"/>
                </a:solidFill>
                <a:effectLst/>
                <a:latin typeface="Arial" panose="020B0604020202020204" pitchFamily="34" charset="0"/>
                <a:ea typeface="Arial" panose="020B0604020202020204" pitchFamily="34" charset="0"/>
              </a:rPr>
            </a:br>
            <a:br>
              <a:rPr lang="es-419" sz="4800" b="1" dirty="0">
                <a:solidFill>
                  <a:srgbClr val="000000"/>
                </a:solidFill>
                <a:effectLst/>
                <a:latin typeface="Arial" panose="020B0604020202020204" pitchFamily="34" charset="0"/>
                <a:ea typeface="Arial" panose="020B0604020202020204" pitchFamily="34" charset="0"/>
              </a:rPr>
            </a:br>
            <a:br>
              <a:rPr lang="es-419" sz="4800" b="1" dirty="0">
                <a:solidFill>
                  <a:srgbClr val="000000"/>
                </a:solidFill>
                <a:effectLst/>
                <a:latin typeface="Arial" panose="020B0604020202020204" pitchFamily="34" charset="0"/>
                <a:ea typeface="Arial" panose="020B0604020202020204" pitchFamily="34" charset="0"/>
              </a:rPr>
            </a:br>
            <a:r>
              <a:rPr lang="es-419" sz="4800" b="1" dirty="0">
                <a:solidFill>
                  <a:srgbClr val="000000"/>
                </a:solidFill>
                <a:effectLst/>
                <a:latin typeface="Arial" panose="020B0604020202020204" pitchFamily="34" charset="0"/>
                <a:ea typeface="Arial" panose="020B0604020202020204" pitchFamily="34" charset="0"/>
              </a:rPr>
              <a:t>Información y Recursos                 para los Padres </a:t>
            </a:r>
            <a:r>
              <a:rPr lang="es-419" sz="4800" b="1" dirty="0">
                <a:solidFill>
                  <a:srgbClr val="000000"/>
                </a:solidFill>
                <a:latin typeface="Arial" panose="020B0604020202020204" pitchFamily="34" charset="0"/>
                <a:ea typeface="Arial" panose="020B0604020202020204" pitchFamily="34" charset="0"/>
              </a:rPr>
              <a:t>S</a:t>
            </a:r>
            <a:r>
              <a:rPr lang="es-419" sz="4800" b="1" dirty="0">
                <a:solidFill>
                  <a:srgbClr val="000000"/>
                </a:solidFill>
                <a:effectLst/>
                <a:latin typeface="Arial" panose="020B0604020202020204" pitchFamily="34" charset="0"/>
                <a:ea typeface="Arial" panose="020B0604020202020204" pitchFamily="34" charset="0"/>
              </a:rPr>
              <a:t>obre las Pruebas</a:t>
            </a:r>
            <a:r>
              <a:rPr lang="en-US" sz="4800" b="1" dirty="0"/>
              <a:t>Georgia Milestones</a:t>
            </a:r>
            <a:br>
              <a:rPr lang="es-419" sz="4800" b="1" dirty="0">
                <a:solidFill>
                  <a:srgbClr val="000000"/>
                </a:solidFill>
                <a:effectLst/>
                <a:latin typeface="Arial" panose="020B0604020202020204" pitchFamily="34" charset="0"/>
                <a:ea typeface="Arial" panose="020B0604020202020204" pitchFamily="34" charset="0"/>
              </a:rPr>
            </a:br>
            <a:r>
              <a:rPr lang="en-US" sz="4800" b="1" dirty="0"/>
              <a:t>2023-2024</a:t>
            </a:r>
            <a:br>
              <a:rPr lang="en-US" sz="4800" b="1" dirty="0"/>
            </a:br>
            <a:endParaRPr sz="6000" b="1" dirty="0"/>
          </a:p>
        </p:txBody>
      </p:sp>
      <p:sp>
        <p:nvSpPr>
          <p:cNvPr id="202" name="Google Shape;202;g293ab3baee3_1_0"/>
          <p:cNvSpPr txBox="1">
            <a:spLocks noGrp="1"/>
          </p:cNvSpPr>
          <p:nvPr>
            <p:ph type="subTitle" idx="1"/>
          </p:nvPr>
        </p:nvSpPr>
        <p:spPr>
          <a:xfrm>
            <a:off x="475677" y="5978660"/>
            <a:ext cx="8001000" cy="716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dirty="0"/>
              <a:t>Updated October 26, 2023</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93ab3baee3_1_308"/>
          <p:cNvSpPr txBox="1">
            <a:spLocks noGrp="1"/>
          </p:cNvSpPr>
          <p:nvPr>
            <p:ph type="title" idx="4294967295"/>
          </p:nvPr>
        </p:nvSpPr>
        <p:spPr>
          <a:xfrm>
            <a:off x="-91697" y="544401"/>
            <a:ext cx="10515600" cy="804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kumimoji="0" lang="es-419" sz="32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Calibri"/>
              </a:rPr>
              <a:t>¿Cuándo tendrá la prueba su hijo? </a:t>
            </a:r>
            <a:r>
              <a:rPr lang="en-US" sz="3200" b="1" dirty="0">
                <a:solidFill>
                  <a:schemeClr val="dk1"/>
                </a:solidFill>
                <a:latin typeface="Arial"/>
                <a:ea typeface="Arial"/>
                <a:cs typeface="Arial"/>
                <a:sym typeface="Arial"/>
              </a:rPr>
              <a:t>(Fin </a:t>
            </a:r>
            <a:r>
              <a:rPr lang="en-US" sz="3200" b="1" dirty="0">
                <a:latin typeface="Arial"/>
                <a:ea typeface="Arial"/>
                <a:cs typeface="Arial"/>
                <a:sym typeface="Arial"/>
              </a:rPr>
              <a:t>de </a:t>
            </a:r>
            <a:r>
              <a:rPr lang="en-US" sz="3200" b="1" dirty="0" err="1">
                <a:latin typeface="Arial"/>
                <a:ea typeface="Arial"/>
                <a:cs typeface="Arial"/>
                <a:sym typeface="Arial"/>
              </a:rPr>
              <a:t>Curso</a:t>
            </a:r>
            <a:r>
              <a:rPr lang="en-US" sz="3200" b="1" dirty="0">
                <a:solidFill>
                  <a:schemeClr val="dk1"/>
                </a:solidFill>
                <a:latin typeface="Arial"/>
                <a:ea typeface="Arial"/>
                <a:cs typeface="Arial"/>
                <a:sym typeface="Arial"/>
              </a:rPr>
              <a:t>)</a:t>
            </a:r>
            <a:endParaRPr sz="3200" b="1" dirty="0">
              <a:solidFill>
                <a:schemeClr val="dk1"/>
              </a:solidFill>
              <a:latin typeface="Arial"/>
              <a:ea typeface="Arial"/>
              <a:cs typeface="Arial"/>
              <a:sym typeface="Arial"/>
            </a:endParaRPr>
          </a:p>
        </p:txBody>
      </p:sp>
      <p:graphicFrame>
        <p:nvGraphicFramePr>
          <p:cNvPr id="260" name="Google Shape;260;g293ab3baee3_1_308"/>
          <p:cNvGraphicFramePr/>
          <p:nvPr>
            <p:extLst>
              <p:ext uri="{D42A27DB-BD31-4B8C-83A1-F6EECF244321}">
                <p14:modId xmlns:p14="http://schemas.microsoft.com/office/powerpoint/2010/main" val="1652700996"/>
              </p:ext>
            </p:extLst>
          </p:nvPr>
        </p:nvGraphicFramePr>
        <p:xfrm>
          <a:off x="339047" y="1151595"/>
          <a:ext cx="11496782" cy="5536775"/>
        </p:xfrm>
        <a:graphic>
          <a:graphicData uri="http://schemas.openxmlformats.org/drawingml/2006/table">
            <a:tbl>
              <a:tblPr>
                <a:noFill/>
                <a:tableStyleId>{3382E749-2B78-431F-A3C2-79E655307CE1}</a:tableStyleId>
              </a:tblPr>
              <a:tblGrid>
                <a:gridCol w="5141614">
                  <a:extLst>
                    <a:ext uri="{9D8B030D-6E8A-4147-A177-3AD203B41FA5}">
                      <a16:colId xmlns:a16="http://schemas.microsoft.com/office/drawing/2014/main" val="20000"/>
                    </a:ext>
                  </a:extLst>
                </a:gridCol>
                <a:gridCol w="6355168">
                  <a:extLst>
                    <a:ext uri="{9D8B030D-6E8A-4147-A177-3AD203B41FA5}">
                      <a16:colId xmlns:a16="http://schemas.microsoft.com/office/drawing/2014/main" val="20001"/>
                    </a:ext>
                  </a:extLst>
                </a:gridCol>
              </a:tblGrid>
              <a:tr h="822975">
                <a:tc gridSpan="2">
                  <a:txBody>
                    <a:bodyPr/>
                    <a:lstStyle/>
                    <a:p>
                      <a:pPr marL="0" marR="0" lvl="0" indent="0" algn="l" rtl="0">
                        <a:lnSpc>
                          <a:spcPct val="100000"/>
                        </a:lnSpc>
                        <a:spcBef>
                          <a:spcPts val="0"/>
                        </a:spcBef>
                        <a:spcAft>
                          <a:spcPts val="0"/>
                        </a:spcAft>
                        <a:buClr>
                          <a:srgbClr val="000000"/>
                        </a:buClr>
                        <a:buSzPts val="3000"/>
                        <a:buFont typeface="Arial"/>
                        <a:buNone/>
                      </a:pPr>
                      <a:r>
                        <a:rPr lang="es-AR" sz="3000" b="1" u="none" strike="noStrike" cap="none" noProof="0" dirty="0">
                          <a:solidFill>
                            <a:schemeClr val="lt1"/>
                          </a:solidFill>
                        </a:rPr>
                        <a:t>Pruebas de Fin de Curso  de Escuela Superior de Invierno 2023 :              4 al 12 de diciembre, 2023</a:t>
                      </a:r>
                      <a:endParaRPr lang="es-AR" sz="4200" b="1" u="none" strike="noStrike" cap="none" noProof="0" dirty="0">
                        <a:solidFill>
                          <a:schemeClr val="lt1"/>
                        </a:solidFill>
                      </a:endParaRPr>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0124D"/>
                    </a:solidFill>
                  </a:tcPr>
                </a:tc>
                <a:tc hMerge="1">
                  <a:txBody>
                    <a:bodyPr/>
                    <a:lstStyle/>
                    <a:p>
                      <a:endParaRPr lang="en-US"/>
                    </a:p>
                  </a:txBody>
                  <a:tcPr/>
                </a:tc>
                <a:extLst>
                  <a:ext uri="{0D108BD9-81ED-4DB2-BD59-A6C34878D82A}">
                    <a16:rowId xmlns:a16="http://schemas.microsoft.com/office/drawing/2014/main" val="10000"/>
                  </a:ext>
                </a:extLst>
              </a:tr>
              <a:tr h="674900">
                <a:tc>
                  <a:txBody>
                    <a:bodyPr/>
                    <a:lstStyle/>
                    <a:p>
                      <a:pPr marL="0" marR="0" lvl="0" indent="0" algn="l" rtl="0">
                        <a:lnSpc>
                          <a:spcPct val="100000"/>
                        </a:lnSpc>
                        <a:spcBef>
                          <a:spcPts val="0"/>
                        </a:spcBef>
                        <a:spcAft>
                          <a:spcPts val="0"/>
                        </a:spcAft>
                        <a:buClr>
                          <a:srgbClr val="000000"/>
                        </a:buClr>
                        <a:buSzPts val="3000"/>
                        <a:buFont typeface="Arial"/>
                        <a:buNone/>
                      </a:pPr>
                      <a:r>
                        <a:rPr lang="es-AR" sz="3000" u="none" strike="noStrike" cap="none" noProof="0"/>
                        <a:t>Fecha</a:t>
                      </a:r>
                      <a:endParaRPr lang="es-AR" sz="4200" u="none" strike="noStrike" cap="none" noProof="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s-AR" sz="3000" b="0" i="0" u="none" strike="noStrike" kern="0" cap="none" spc="0" normalizeH="0" baseline="0" noProof="0" dirty="0">
                          <a:ln>
                            <a:noFill/>
                          </a:ln>
                          <a:solidFill>
                            <a:srgbClr val="000000"/>
                          </a:solidFill>
                          <a:effectLst/>
                          <a:uLnTx/>
                          <a:uFillTx/>
                          <a:latin typeface="Calibri"/>
                          <a:cs typeface="Calibri"/>
                          <a:sym typeface="Arial"/>
                        </a:rPr>
                        <a:t>Área de Contenido</a:t>
                      </a:r>
                      <a:endParaRPr kumimoji="0" lang="es-AR" sz="4200" b="0" i="0" u="none" strike="noStrike" kern="0" cap="none" spc="0" normalizeH="0" baseline="0" noProof="0" dirty="0">
                        <a:ln>
                          <a:noFill/>
                        </a:ln>
                        <a:solidFill>
                          <a:srgbClr val="000000"/>
                        </a:solidFill>
                        <a:effectLst/>
                        <a:uLnTx/>
                        <a:uFillTx/>
                        <a:latin typeface="Calibri"/>
                        <a:cs typeface="Calibri"/>
                        <a:sym typeface="Arial"/>
                      </a:endParaRPr>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4 de diciembre, 2023</a:t>
                      </a:r>
                      <a:endParaRPr lang="es-AR" sz="4200" u="none" strike="noStrike" cap="none" noProof="0"/>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s-AR" sz="2500" u="none" strike="noStrike" cap="none" noProof="0" dirty="0"/>
                        <a:t>Literatura </a:t>
                      </a:r>
                      <a:r>
                        <a:rPr kumimoji="0" lang="es-AR" sz="2500" b="0" i="0" u="none" strike="noStrike" kern="0" cap="none" spc="0" normalizeH="0" baseline="0" noProof="0" dirty="0">
                          <a:ln>
                            <a:noFill/>
                          </a:ln>
                          <a:solidFill>
                            <a:srgbClr val="000000"/>
                          </a:solidFill>
                          <a:effectLst/>
                          <a:uLnTx/>
                          <a:uFillTx/>
                          <a:latin typeface="Calibri"/>
                          <a:cs typeface="Calibri"/>
                          <a:sym typeface="Arial"/>
                        </a:rPr>
                        <a:t>Americana</a:t>
                      </a:r>
                      <a:r>
                        <a:rPr lang="es-AR" sz="2500" u="none" strike="noStrike" cap="none" noProof="0" dirty="0"/>
                        <a:t> Parte I</a:t>
                      </a: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5 </a:t>
                      </a:r>
                      <a:r>
                        <a:rPr kumimoji="0" lang="es-AR" sz="2600" b="0" i="0" u="none" strike="noStrike" kern="0" cap="none" spc="0" normalizeH="0" baseline="0" noProof="0">
                          <a:ln>
                            <a:noFill/>
                          </a:ln>
                          <a:solidFill>
                            <a:srgbClr val="000000"/>
                          </a:solidFill>
                          <a:effectLst/>
                          <a:uLnTx/>
                          <a:uFillTx/>
                          <a:latin typeface="Calibri"/>
                          <a:cs typeface="Calibri"/>
                          <a:sym typeface="Arial"/>
                        </a:rPr>
                        <a:t>de diciembre</a:t>
                      </a:r>
                      <a:r>
                        <a:rPr lang="es-AR" sz="2600" u="none" strike="noStrike" cap="none" noProof="0"/>
                        <a:t>, 2023</a:t>
                      </a:r>
                      <a:endParaRPr lang="es-AR" sz="4200" u="none" strike="noStrike" cap="none" noProof="0"/>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2400"/>
                        <a:buFont typeface="Arial"/>
                        <a:buNone/>
                      </a:pPr>
                      <a:r>
                        <a:rPr kumimoji="0" lang="es-AR" sz="2500" b="0" i="0" u="none" strike="noStrike" kern="0" cap="none" spc="0" normalizeH="0" baseline="0" noProof="0">
                          <a:ln>
                            <a:noFill/>
                          </a:ln>
                          <a:solidFill>
                            <a:srgbClr val="000000"/>
                          </a:solidFill>
                          <a:effectLst/>
                          <a:uLnTx/>
                          <a:uFillTx/>
                          <a:latin typeface="Calibri"/>
                          <a:cs typeface="Calibri"/>
                          <a:sym typeface="Arial"/>
                        </a:rPr>
                        <a:t>Literatura Americana Parte </a:t>
                      </a:r>
                      <a:r>
                        <a:rPr lang="es-AR" sz="2500" u="none" strike="noStrike" cap="none" noProof="0"/>
                        <a:t>II/III</a:t>
                      </a: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dirty="0"/>
                        <a:t>6 </a:t>
                      </a:r>
                      <a:r>
                        <a:rPr kumimoji="0" lang="es-AR" sz="2600" b="0" i="0" u="none" strike="noStrike" kern="0" cap="none" spc="0" normalizeH="0" baseline="0" noProof="0" dirty="0">
                          <a:ln>
                            <a:noFill/>
                          </a:ln>
                          <a:solidFill>
                            <a:srgbClr val="000000"/>
                          </a:solidFill>
                          <a:effectLst/>
                          <a:uLnTx/>
                          <a:uFillTx/>
                          <a:latin typeface="Calibri"/>
                          <a:cs typeface="Calibri"/>
                          <a:sym typeface="Arial"/>
                        </a:rPr>
                        <a:t>de diciembre</a:t>
                      </a:r>
                      <a:r>
                        <a:rPr lang="es-AR" sz="2600" u="none" strike="noStrike" cap="none" noProof="0" dirty="0"/>
                        <a:t>, 2023</a:t>
                      </a:r>
                      <a:endParaRPr lang="es-AR" sz="4200" u="none" strike="noStrike" cap="none" noProof="0" dirty="0"/>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s-AR" sz="2500" u="none" strike="noStrike" cap="none" noProof="0" dirty="0"/>
                        <a:t>Algebra I</a:t>
                      </a:r>
                      <a:endParaRPr lang="es-AR" sz="1900" u="none" strike="noStrike" cap="none" noProof="0" dirty="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652400">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7</a:t>
                      </a:r>
                      <a:r>
                        <a:rPr kumimoji="0" lang="es-AR" sz="2600" b="0" i="0" u="none" strike="noStrike" kern="0" cap="none" spc="0" normalizeH="0" baseline="0" noProof="0">
                          <a:ln>
                            <a:noFill/>
                          </a:ln>
                          <a:solidFill>
                            <a:srgbClr val="000000"/>
                          </a:solidFill>
                          <a:effectLst/>
                          <a:uLnTx/>
                          <a:uFillTx/>
                          <a:latin typeface="Calibri"/>
                          <a:cs typeface="Calibri"/>
                          <a:sym typeface="Arial"/>
                        </a:rPr>
                        <a:t>de diciembre</a:t>
                      </a:r>
                      <a:r>
                        <a:rPr lang="es-AR" sz="2600" u="none" strike="noStrike" cap="none" noProof="0"/>
                        <a:t> , 2023</a:t>
                      </a:r>
                      <a:endParaRPr lang="es-AR" sz="4200" u="none" strike="noStrike" cap="none" noProof="0"/>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s-AR" sz="2500" u="none" strike="noStrike" cap="none" noProof="0" dirty="0"/>
                        <a:t>Biología</a:t>
                      </a:r>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8 </a:t>
                      </a:r>
                      <a:r>
                        <a:rPr kumimoji="0" lang="es-AR" sz="2600" b="0" i="0" u="none" strike="noStrike" kern="0" cap="none" spc="0" normalizeH="0" baseline="0" noProof="0">
                          <a:ln>
                            <a:noFill/>
                          </a:ln>
                          <a:solidFill>
                            <a:srgbClr val="000000"/>
                          </a:solidFill>
                          <a:effectLst/>
                          <a:uLnTx/>
                          <a:uFillTx/>
                          <a:latin typeface="Calibri"/>
                          <a:cs typeface="Calibri"/>
                          <a:sym typeface="Arial"/>
                        </a:rPr>
                        <a:t>de diciembre</a:t>
                      </a:r>
                      <a:r>
                        <a:rPr lang="es-AR" sz="2600" u="none" strike="noStrike" cap="none" noProof="0"/>
                        <a:t>, 2023</a:t>
                      </a:r>
                      <a:endParaRPr lang="es-AR" sz="4200" u="none" strike="noStrike" cap="none" noProof="0"/>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s-AR" sz="2500" u="none" strike="noStrike" cap="none" noProof="0" dirty="0"/>
                        <a:t>Historia de Estados Unidos</a:t>
                      </a: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11-12 </a:t>
                      </a:r>
                      <a:r>
                        <a:rPr kumimoji="0" lang="es-AR" sz="2600" b="0" i="0" u="none" strike="noStrike" kern="0" cap="none" spc="0" normalizeH="0" baseline="0" noProof="0">
                          <a:ln>
                            <a:noFill/>
                          </a:ln>
                          <a:solidFill>
                            <a:srgbClr val="000000"/>
                          </a:solidFill>
                          <a:effectLst/>
                          <a:uLnTx/>
                          <a:uFillTx/>
                          <a:latin typeface="Calibri"/>
                          <a:cs typeface="Calibri"/>
                          <a:sym typeface="Arial"/>
                        </a:rPr>
                        <a:t>de diciembre</a:t>
                      </a:r>
                      <a:r>
                        <a:rPr lang="es-AR" sz="2600" u="none" strike="noStrike" cap="none" noProof="0"/>
                        <a:t>, 2023</a:t>
                      </a:r>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2400"/>
                        <a:buFont typeface="Arial"/>
                        <a:buNone/>
                        <a:tabLst/>
                        <a:defRPr/>
                      </a:pPr>
                      <a:r>
                        <a:rPr kumimoji="0" lang="es-AR" sz="2400" b="0" i="0" u="none" strike="noStrike" kern="0" cap="none" spc="0" normalizeH="0" baseline="0" noProof="0" dirty="0">
                          <a:ln>
                            <a:noFill/>
                          </a:ln>
                          <a:solidFill>
                            <a:srgbClr val="000000"/>
                          </a:solidFill>
                          <a:effectLst/>
                          <a:uLnTx/>
                          <a:uFillTx/>
                          <a:latin typeface="Calibri"/>
                          <a:cs typeface="Calibri"/>
                          <a:sym typeface="Arial"/>
                        </a:rPr>
                        <a:t>Reposiciones</a:t>
                      </a:r>
                      <a:endParaRPr lang="es-AR" sz="2400" b="0" i="0" u="none" strike="noStrike" cap="none" noProof="0" dirty="0">
                        <a:solidFill>
                          <a:srgbClr val="000000"/>
                        </a:solidFill>
                        <a:latin typeface="Calibri"/>
                        <a:ea typeface="Calibri"/>
                        <a:cs typeface="Calibri"/>
                        <a:sym typeface="Calibri"/>
                      </a:endParaRP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93ab3baee3_1_318"/>
          <p:cNvSpPr txBox="1">
            <a:spLocks noGrp="1"/>
          </p:cNvSpPr>
          <p:nvPr>
            <p:ph type="title" idx="4294967295"/>
          </p:nvPr>
        </p:nvSpPr>
        <p:spPr>
          <a:xfrm>
            <a:off x="0" y="544401"/>
            <a:ext cx="10515600" cy="804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kumimoji="0" lang="es-419" sz="32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Calibri"/>
              </a:rPr>
              <a:t>¿Cuándo tendrá la prueba su hijo?</a:t>
            </a:r>
            <a:r>
              <a:rPr lang="en-US" sz="2800" b="1" dirty="0">
                <a:solidFill>
                  <a:schemeClr val="dk1"/>
                </a:solidFill>
                <a:latin typeface="Arial"/>
                <a:ea typeface="Arial"/>
                <a:cs typeface="Arial"/>
                <a:sym typeface="Arial"/>
              </a:rPr>
              <a:t>(Fin de</a:t>
            </a:r>
            <a:r>
              <a:rPr lang="en-US" sz="2800" b="1" dirty="0">
                <a:latin typeface="Arial"/>
                <a:ea typeface="Arial"/>
                <a:cs typeface="Arial"/>
                <a:sym typeface="Arial"/>
              </a:rPr>
              <a:t> </a:t>
            </a:r>
            <a:r>
              <a:rPr lang="en-US" sz="2800" b="1" dirty="0" err="1">
                <a:latin typeface="Arial"/>
                <a:ea typeface="Arial"/>
                <a:cs typeface="Arial"/>
                <a:sym typeface="Arial"/>
              </a:rPr>
              <a:t>Curso</a:t>
            </a:r>
            <a:r>
              <a:rPr lang="en-US" sz="2800" b="1" dirty="0">
                <a:solidFill>
                  <a:schemeClr val="dk1"/>
                </a:solidFill>
                <a:latin typeface="Arial"/>
                <a:ea typeface="Arial"/>
                <a:cs typeface="Arial"/>
                <a:sym typeface="Arial"/>
              </a:rPr>
              <a:t>)</a:t>
            </a:r>
            <a:endParaRPr sz="2800" b="1" dirty="0">
              <a:solidFill>
                <a:schemeClr val="dk1"/>
              </a:solidFill>
              <a:latin typeface="Arial"/>
              <a:ea typeface="Arial"/>
              <a:cs typeface="Arial"/>
              <a:sym typeface="Arial"/>
            </a:endParaRPr>
          </a:p>
        </p:txBody>
      </p:sp>
      <p:graphicFrame>
        <p:nvGraphicFramePr>
          <p:cNvPr id="266" name="Google Shape;266;g293ab3baee3_1_318"/>
          <p:cNvGraphicFramePr/>
          <p:nvPr>
            <p:extLst>
              <p:ext uri="{D42A27DB-BD31-4B8C-83A1-F6EECF244321}">
                <p14:modId xmlns:p14="http://schemas.microsoft.com/office/powerpoint/2010/main" val="502158927"/>
              </p:ext>
            </p:extLst>
          </p:nvPr>
        </p:nvGraphicFramePr>
        <p:xfrm>
          <a:off x="686068" y="1110498"/>
          <a:ext cx="10515600" cy="5536775"/>
        </p:xfrm>
        <a:graphic>
          <a:graphicData uri="http://schemas.openxmlformats.org/drawingml/2006/table">
            <a:tbl>
              <a:tblPr>
                <a:noFill/>
                <a:tableStyleId>{3382E749-2B78-431F-A3C2-79E655307CE1}</a:tableStyleId>
              </a:tblPr>
              <a:tblGrid>
                <a:gridCol w="4479225">
                  <a:extLst>
                    <a:ext uri="{9D8B030D-6E8A-4147-A177-3AD203B41FA5}">
                      <a16:colId xmlns:a16="http://schemas.microsoft.com/office/drawing/2014/main" val="20000"/>
                    </a:ext>
                  </a:extLst>
                </a:gridCol>
                <a:gridCol w="6036375">
                  <a:extLst>
                    <a:ext uri="{9D8B030D-6E8A-4147-A177-3AD203B41FA5}">
                      <a16:colId xmlns:a16="http://schemas.microsoft.com/office/drawing/2014/main" val="20001"/>
                    </a:ext>
                  </a:extLst>
                </a:gridCol>
              </a:tblGrid>
              <a:tr h="822975">
                <a:tc gridSpan="2">
                  <a:txBody>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s-AR" sz="3000" b="1" i="0" u="none" strike="noStrike" kern="0" cap="none" spc="0" normalizeH="0" baseline="0" noProof="0">
                          <a:ln>
                            <a:noFill/>
                          </a:ln>
                          <a:solidFill>
                            <a:srgbClr val="FFFFFF"/>
                          </a:solidFill>
                          <a:effectLst/>
                          <a:uLnTx/>
                          <a:uFillTx/>
                          <a:latin typeface="Calibri"/>
                          <a:cs typeface="Calibri"/>
                          <a:sym typeface="Arial"/>
                        </a:rPr>
                        <a:t>Pruebas de Fin de Curso  de Escuela Superior de Primavera 2024: 29 de abril – 8 de mayo, 2024</a:t>
                      </a:r>
                      <a:endParaRPr lang="es-AR" sz="4200" b="1" u="none" strike="noStrike" cap="none" noProof="0">
                        <a:solidFill>
                          <a:schemeClr val="lt1"/>
                        </a:solidFill>
                      </a:endParaRPr>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0124D"/>
                    </a:solidFill>
                  </a:tcPr>
                </a:tc>
                <a:tc hMerge="1">
                  <a:txBody>
                    <a:bodyPr/>
                    <a:lstStyle/>
                    <a:p>
                      <a:endParaRPr lang="en-US"/>
                    </a:p>
                  </a:txBody>
                  <a:tcPr/>
                </a:tc>
                <a:extLst>
                  <a:ext uri="{0D108BD9-81ED-4DB2-BD59-A6C34878D82A}">
                    <a16:rowId xmlns:a16="http://schemas.microsoft.com/office/drawing/2014/main" val="10000"/>
                  </a:ext>
                </a:extLst>
              </a:tr>
              <a:tr h="674900">
                <a:tc>
                  <a:txBody>
                    <a:bodyPr/>
                    <a:lstStyle/>
                    <a:p>
                      <a:pPr marL="0" marR="0" lvl="0" indent="0" algn="l" rtl="0">
                        <a:lnSpc>
                          <a:spcPct val="100000"/>
                        </a:lnSpc>
                        <a:spcBef>
                          <a:spcPts val="0"/>
                        </a:spcBef>
                        <a:spcAft>
                          <a:spcPts val="0"/>
                        </a:spcAft>
                        <a:buClr>
                          <a:srgbClr val="000000"/>
                        </a:buClr>
                        <a:buSzPts val="3000"/>
                        <a:buFont typeface="Arial"/>
                        <a:buNone/>
                      </a:pPr>
                      <a:r>
                        <a:rPr lang="es-AR" sz="3000" u="none" strike="noStrike" cap="none" noProof="0"/>
                        <a:t>Fecha</a:t>
                      </a:r>
                      <a:endParaRPr lang="es-AR" sz="4200" u="none" strike="noStrike" cap="none" noProof="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s-AR" sz="3000" b="0" i="0" u="none" strike="noStrike" kern="0" cap="none" spc="0" normalizeH="0" baseline="0" noProof="0">
                          <a:ln>
                            <a:noFill/>
                          </a:ln>
                          <a:solidFill>
                            <a:srgbClr val="000000"/>
                          </a:solidFill>
                          <a:effectLst/>
                          <a:uLnTx/>
                          <a:uFillTx/>
                          <a:latin typeface="Calibri"/>
                          <a:cs typeface="Calibri"/>
                          <a:sym typeface="Arial"/>
                        </a:rPr>
                        <a:t>Área de Contenido</a:t>
                      </a:r>
                      <a:endParaRPr lang="es-AR" sz="4200" u="none" strike="noStrike" cap="none" noProof="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29 de abril, 2024</a:t>
                      </a:r>
                      <a:endParaRPr lang="es-AR" sz="4200" u="none" strike="noStrike" cap="none" noProof="0"/>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s-AR" sz="2500" b="0" i="0" u="none" strike="noStrike" kern="0" cap="none" spc="0" normalizeH="0" baseline="0" noProof="0">
                          <a:ln>
                            <a:noFill/>
                          </a:ln>
                          <a:solidFill>
                            <a:srgbClr val="000000"/>
                          </a:solidFill>
                          <a:effectLst/>
                          <a:uLnTx/>
                          <a:uFillTx/>
                          <a:latin typeface="Calibri"/>
                          <a:cs typeface="Calibri"/>
                          <a:sym typeface="Arial"/>
                        </a:rPr>
                        <a:t>Literatura Americana Parte I</a:t>
                      </a:r>
                      <a:endParaRPr lang="es-AR" sz="2500" u="none" strike="noStrike" cap="none" noProof="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30 </a:t>
                      </a:r>
                      <a:r>
                        <a:rPr kumimoji="0" lang="es-AR" sz="2600" b="0" i="0" u="none" strike="noStrike" kern="0" cap="none" spc="0" normalizeH="0" baseline="0" noProof="0">
                          <a:ln>
                            <a:noFill/>
                          </a:ln>
                          <a:solidFill>
                            <a:srgbClr val="000000"/>
                          </a:solidFill>
                          <a:effectLst/>
                          <a:uLnTx/>
                          <a:uFillTx/>
                          <a:latin typeface="Calibri"/>
                          <a:cs typeface="Calibri"/>
                          <a:sym typeface="Arial"/>
                        </a:rPr>
                        <a:t>de abril</a:t>
                      </a:r>
                      <a:r>
                        <a:rPr lang="es-AR" sz="2600" u="none" strike="noStrike" cap="none" noProof="0"/>
                        <a:t>, 2024</a:t>
                      </a:r>
                      <a:endParaRPr lang="es-AR" sz="4200" u="none" strike="noStrike" cap="none" noProof="0"/>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s-AR" sz="2500" b="0" i="0" u="none" strike="noStrike" kern="0" cap="none" spc="0" normalizeH="0" baseline="0" noProof="0">
                          <a:ln>
                            <a:noFill/>
                          </a:ln>
                          <a:solidFill>
                            <a:srgbClr val="000000"/>
                          </a:solidFill>
                          <a:effectLst/>
                          <a:uLnTx/>
                          <a:uFillTx/>
                          <a:latin typeface="Calibri"/>
                          <a:cs typeface="Calibri"/>
                          <a:sym typeface="Arial"/>
                        </a:rPr>
                        <a:t>Literatura Americana</a:t>
                      </a:r>
                      <a:r>
                        <a:rPr lang="es-AR" sz="2500" u="none" strike="noStrike" cap="none" noProof="0"/>
                        <a:t> Parte II/III</a:t>
                      </a: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1</a:t>
                      </a:r>
                      <a:r>
                        <a:rPr lang="es-AR" sz="2600" u="none" strike="noStrike" cap="none" baseline="30000" noProof="0"/>
                        <a:t>ero</a:t>
                      </a:r>
                      <a:r>
                        <a:rPr lang="es-AR" sz="2600" u="none" strike="noStrike" cap="none" noProof="0"/>
                        <a:t>  de mayo, 2024</a:t>
                      </a:r>
                      <a:endParaRPr lang="es-AR" sz="4200" u="none" strike="noStrike" cap="none" noProof="0"/>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s-AR" sz="2500" u="none" strike="noStrike" cap="none" noProof="0"/>
                        <a:t>Algebra I</a:t>
                      </a:r>
                      <a:endParaRPr lang="es-AR" sz="1900" u="none" strike="noStrike" cap="none" noProof="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652400">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2 de mayo, 2024</a:t>
                      </a:r>
                      <a:endParaRPr lang="es-AR" sz="4200" u="none" strike="noStrike" cap="none" noProof="0"/>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s-AR" sz="2500" u="none" strike="noStrike" cap="none" noProof="0" dirty="0"/>
                        <a:t>Biología</a:t>
                      </a:r>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3 de mayo, 2024</a:t>
                      </a:r>
                      <a:endParaRPr lang="es-AR" sz="4200" u="none" strike="noStrike" cap="none" noProof="0"/>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s-AR" sz="2500" u="none" strike="noStrike" cap="none" noProof="0" dirty="0"/>
                        <a:t>Historia de Estados Unidos</a:t>
                      </a: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 6-8 de mayo, 2024</a:t>
                      </a:r>
                    </a:p>
                  </a:txBody>
                  <a:tcPr marL="68575" marR="685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2500"/>
                        <a:buFont typeface="Arial"/>
                        <a:buNone/>
                      </a:pPr>
                      <a:r>
                        <a:rPr lang="es-AR" sz="2500" u="none" strike="noStrike" cap="none" noProof="0" dirty="0"/>
                        <a:t>Reposiciones</a:t>
                      </a: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93ab3baee3_1_294"/>
          <p:cNvSpPr txBox="1">
            <a:spLocks noGrp="1"/>
          </p:cNvSpPr>
          <p:nvPr>
            <p:ph type="title"/>
          </p:nvPr>
        </p:nvSpPr>
        <p:spPr>
          <a:xfrm>
            <a:off x="838201" y="1219865"/>
            <a:ext cx="10515600" cy="2852700"/>
          </a:xfrm>
          <a:prstGeom prst="rect">
            <a:avLst/>
          </a:prstGeom>
          <a:noFill/>
          <a:ln>
            <a:noFill/>
          </a:ln>
        </p:spPr>
        <p:txBody>
          <a:bodyPr spcFirstLastPara="1" wrap="square" lIns="91425" tIns="45700" rIns="91425" bIns="45700" anchor="b" anchorCtr="0">
            <a:noAutofit/>
          </a:bodyPr>
          <a:lstStyle/>
          <a:p>
            <a:pPr marL="0" marR="0">
              <a:lnSpc>
                <a:spcPct val="107000"/>
              </a:lnSpc>
              <a:spcBef>
                <a:spcPts val="0"/>
              </a:spcBef>
              <a:spcAft>
                <a:spcPts val="800"/>
              </a:spcAft>
            </a:pPr>
            <a:r>
              <a:rPr lang="es-419" sz="4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tipo de preguntas verá mi hijo en la evaluación de Georgia Milestones?</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93ab3baee3_1_297"/>
          <p:cNvSpPr txBox="1">
            <a:spLocks noGrp="1"/>
          </p:cNvSpPr>
          <p:nvPr>
            <p:ph type="title"/>
          </p:nvPr>
        </p:nvSpPr>
        <p:spPr>
          <a:xfrm>
            <a:off x="620498" y="4303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s-AR" b="1" dirty="0"/>
              <a:t>Artes del Lenguaje Inglés</a:t>
            </a:r>
          </a:p>
        </p:txBody>
      </p:sp>
      <p:graphicFrame>
        <p:nvGraphicFramePr>
          <p:cNvPr id="277" name="Google Shape;277;g293ab3baee3_1_297"/>
          <p:cNvGraphicFramePr/>
          <p:nvPr>
            <p:extLst>
              <p:ext uri="{D42A27DB-BD31-4B8C-83A1-F6EECF244321}">
                <p14:modId xmlns:p14="http://schemas.microsoft.com/office/powerpoint/2010/main" val="1198256370"/>
              </p:ext>
            </p:extLst>
          </p:nvPr>
        </p:nvGraphicFramePr>
        <p:xfrm>
          <a:off x="1022475" y="1802575"/>
          <a:ext cx="10287000" cy="4231744"/>
        </p:xfrm>
        <a:graphic>
          <a:graphicData uri="http://schemas.openxmlformats.org/drawingml/2006/table">
            <a:tbl>
              <a:tblPr>
                <a:noFill/>
                <a:tableStyleId>{395CB12F-8E5C-4F4F-85D4-38B6F8F90FBF}</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s-AR" sz="1600" b="1" noProof="0" dirty="0"/>
                        <a:t>Tipos de Artículos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6D7A8"/>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r>
                        <a:rPr lang="es-419" sz="1400" b="0" i="0" u="none" strike="noStrike" cap="none" dirty="0">
                          <a:solidFill>
                            <a:srgbClr val="000000"/>
                          </a:solidFill>
                          <a:effectLst/>
                          <a:latin typeface="Arial"/>
                          <a:ea typeface="Arial"/>
                          <a:cs typeface="Arial"/>
                          <a:sym typeface="Arial"/>
                        </a:rPr>
                        <a:t>Respuesta seleccionada</a:t>
                      </a:r>
                      <a:endParaRPr lang="en-US" sz="1400" b="0" i="0" u="none" strike="noStrike" cap="none" dirty="0">
                        <a:solidFill>
                          <a:srgbClr val="000000"/>
                        </a:solidFill>
                        <a:effectLst/>
                        <a:latin typeface="Arial"/>
                        <a:ea typeface="Arial"/>
                        <a:cs typeface="Arial"/>
                        <a:sym typeface="Arial"/>
                      </a:endParaRPr>
                    </a:p>
                    <a:p>
                      <a:r>
                        <a:rPr lang="es-419" sz="1400" b="0" i="0" u="none" strike="noStrike" cap="none" dirty="0">
                          <a:solidFill>
                            <a:srgbClr val="000000"/>
                          </a:solidFill>
                          <a:effectLst/>
                          <a:latin typeface="Arial"/>
                          <a:ea typeface="Arial"/>
                          <a:cs typeface="Arial"/>
                          <a:sym typeface="Arial"/>
                        </a:rPr>
                        <a:t>Ítems de respuesta construidos</a:t>
                      </a:r>
                      <a:endParaRPr lang="en-US" sz="1400" b="0" i="0" u="none" strike="noStrike" cap="none" dirty="0">
                        <a:solidFill>
                          <a:srgbClr val="000000"/>
                        </a:solidFill>
                        <a:effectLst/>
                        <a:latin typeface="Arial"/>
                        <a:ea typeface="Arial"/>
                        <a:cs typeface="Arial"/>
                        <a:sym typeface="Arial"/>
                      </a:endParaRPr>
                    </a:p>
                    <a:p>
                      <a:pPr lvl="0"/>
                      <a:r>
                        <a:rPr lang="es-419" sz="1400" b="0" i="0" u="none" strike="noStrike" cap="none" dirty="0">
                          <a:solidFill>
                            <a:srgbClr val="000000"/>
                          </a:solidFill>
                          <a:effectLst/>
                          <a:latin typeface="Arial"/>
                          <a:ea typeface="Arial"/>
                          <a:cs typeface="Arial"/>
                          <a:sym typeface="Arial"/>
                        </a:rPr>
                        <a:t>Respuesta construida</a:t>
                      </a:r>
                      <a:endParaRPr lang="en-US" sz="1400" b="0" i="0" u="none" strike="noStrike" cap="none" dirty="0">
                        <a:solidFill>
                          <a:srgbClr val="000000"/>
                        </a:solidFill>
                        <a:effectLst/>
                        <a:latin typeface="Arial"/>
                        <a:ea typeface="Arial"/>
                        <a:cs typeface="Arial"/>
                        <a:sym typeface="Arial"/>
                      </a:endParaRPr>
                    </a:p>
                    <a:p>
                      <a:pPr lvl="0"/>
                      <a:r>
                        <a:rPr lang="es-419" sz="1400" b="0" i="0" u="none" strike="noStrike" cap="none" dirty="0">
                          <a:solidFill>
                            <a:srgbClr val="000000"/>
                          </a:solidFill>
                          <a:effectLst/>
                          <a:latin typeface="Arial"/>
                          <a:ea typeface="Arial"/>
                          <a:cs typeface="Arial"/>
                          <a:sym typeface="Arial"/>
                        </a:rPr>
                        <a:t>Respuesta construida extendida</a:t>
                      </a:r>
                      <a:endParaRPr lang="en-US" sz="1400" b="0" i="0" u="none" strike="noStrike" cap="none" dirty="0">
                        <a:solidFill>
                          <a:srgbClr val="000000"/>
                        </a:solidFill>
                        <a:effectLst/>
                        <a:latin typeface="Arial"/>
                        <a:ea typeface="Arial"/>
                        <a:cs typeface="Arial"/>
                        <a:sym typeface="Arial"/>
                      </a:endParaRPr>
                    </a:p>
                    <a:p>
                      <a:r>
                        <a:rPr lang="es-419" sz="1400" b="0" i="0" u="none" strike="noStrike" cap="none" dirty="0">
                          <a:solidFill>
                            <a:srgbClr val="000000"/>
                          </a:solidFill>
                          <a:effectLst/>
                          <a:latin typeface="Arial"/>
                          <a:ea typeface="Arial"/>
                          <a:cs typeface="Arial"/>
                          <a:sym typeface="Arial"/>
                        </a:rPr>
                        <a:t>(Escritura Narrativa)</a:t>
                      </a:r>
                      <a:endParaRPr lang="en-US" sz="1400" b="0" i="0" u="none" strike="noStrike" cap="none" dirty="0">
                        <a:solidFill>
                          <a:srgbClr val="000000"/>
                        </a:solidFill>
                        <a:effectLst/>
                        <a:latin typeface="Arial"/>
                        <a:ea typeface="Arial"/>
                        <a:cs typeface="Arial"/>
                        <a:sym typeface="Arial"/>
                      </a:endParaRPr>
                    </a:p>
                  </a:txBody>
                  <a:tcPr marL="91425" marR="91425" marT="91425" marB="914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a:spcBef>
                          <a:spcPts val="0"/>
                        </a:spcBef>
                        <a:spcAft>
                          <a:spcPts val="0"/>
                        </a:spcAft>
                      </a:pPr>
                      <a:r>
                        <a:rPr lang="es-419" sz="1400" dirty="0">
                          <a:solidFill>
                            <a:srgbClr val="000000"/>
                          </a:solidFill>
                          <a:effectLst/>
                          <a:latin typeface="Arial" panose="020B0604020202020204" pitchFamily="34" charset="0"/>
                          <a:ea typeface="Arial" panose="020B0604020202020204" pitchFamily="34" charset="0"/>
                        </a:rPr>
                        <a:t>Respuesta de escritura extendida</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419" sz="1400" dirty="0">
                          <a:solidFill>
                            <a:srgbClr val="000000"/>
                          </a:solidFill>
                          <a:effectLst/>
                          <a:latin typeface="Arial" panose="020B0604020202020204" pitchFamily="34" charset="0"/>
                          <a:ea typeface="Arial" panose="020B0604020202020204" pitchFamily="34" charset="0"/>
                        </a:rPr>
                        <a:t>Respuesta seleccionada basada en la evidencia</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419" sz="1400" dirty="0">
                          <a:solidFill>
                            <a:srgbClr val="000000"/>
                          </a:solidFill>
                          <a:effectLst/>
                          <a:latin typeface="Arial" panose="020B0604020202020204" pitchFamily="34" charset="0"/>
                          <a:ea typeface="Arial" panose="020B0604020202020204" pitchFamily="34" charset="0"/>
                        </a:rPr>
                        <a:t>Arrastrar y soltar/pegar</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419" sz="1400" dirty="0">
                          <a:solidFill>
                            <a:srgbClr val="000000"/>
                          </a:solidFill>
                          <a:effectLst/>
                          <a:latin typeface="Arial" panose="020B0604020202020204" pitchFamily="34" charset="0"/>
                          <a:ea typeface="Arial" panose="020B0604020202020204" pitchFamily="34" charset="0"/>
                        </a:rPr>
                        <a:t>Lista desplegable</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txBody>
                  <a:tcPr marL="91425" marR="91425" marT="91425" marB="914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gridSpan="2">
                  <a:txBody>
                    <a:bodyPr/>
                    <a:lstStyle/>
                    <a:p>
                      <a:pPr marL="0" marR="0" algn="ctr">
                        <a:lnSpc>
                          <a:spcPct val="107000"/>
                        </a:lnSpc>
                        <a:spcBef>
                          <a:spcPts val="0"/>
                        </a:spcBef>
                        <a:spcAft>
                          <a:spcPts val="0"/>
                        </a:spcAft>
                      </a:pPr>
                      <a:r>
                        <a:rPr lang="es-419" sz="16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Características únicas</a:t>
                      </a:r>
                      <a:endParaRPr sz="1600" b="1"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6D7A8"/>
                    </a:solidFill>
                  </a:tcPr>
                </a:tc>
                <a:tc hMerge="1">
                  <a:txBody>
                    <a:bodyPr/>
                    <a:lstStyle/>
                    <a:p>
                      <a:endParaRPr lang="en-US"/>
                    </a:p>
                  </a:txBody>
                  <a:tcPr/>
                </a:tc>
                <a:extLst>
                  <a:ext uri="{0D108BD9-81ED-4DB2-BD59-A6C34878D82A}">
                    <a16:rowId xmlns:a16="http://schemas.microsoft.com/office/drawing/2014/main" val="10002"/>
                  </a:ext>
                </a:extLst>
              </a:tr>
              <a:tr h="381000">
                <a:tc gridSpan="2">
                  <a:txBody>
                    <a:bodyPr/>
                    <a:lstStyle/>
                    <a:p>
                      <a:pPr marL="0" marR="0">
                        <a:lnSpc>
                          <a:spcPct val="107000"/>
                        </a:lnSpc>
                        <a:spcBef>
                          <a:spcPts val="0"/>
                        </a:spcBef>
                        <a:spcAft>
                          <a:spcPts val="0"/>
                        </a:spcAft>
                      </a:pPr>
                      <a:r>
                        <a:rPr lang="es-419"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La Sección de Lectura y Escritura Basada en la Evidencia requiere que los estudiantes construyan significados, hagan inferencias, saquen conclusiones, comparen y contrasten ideas, así como sinteticen ideas y conceptos en múltiples textos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Symbol" panose="05050102010706020507" pitchFamily="18" charset="2"/>
                        <a:buChar char=""/>
                        <a:tabLst>
                          <a:tab pos="914400" algn="l"/>
                        </a:tabLst>
                      </a:pPr>
                      <a:r>
                        <a:rPr lang="es-419"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Respuesta seleccionada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Symbol" panose="05050102010706020507" pitchFamily="18" charset="2"/>
                        <a:buChar char=""/>
                        <a:tabLst>
                          <a:tab pos="914400" algn="l"/>
                        </a:tabLst>
                      </a:pPr>
                      <a:r>
                        <a:rPr lang="es-419"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Respuesta construida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Symbol" panose="05050102010706020507" pitchFamily="18" charset="2"/>
                        <a:buChar char=""/>
                        <a:tabLst>
                          <a:tab pos="914400" algn="l"/>
                        </a:tabLst>
                      </a:pPr>
                      <a:r>
                        <a:rPr lang="es-419"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Respuesta de escritura extendida</a:t>
                      </a:r>
                      <a:endParaRPr dirty="0"/>
                    </a:p>
                  </a:txBody>
                  <a:tcPr marL="91425" marR="91425" marT="91425" marB="91425">
                    <a:lnT w="9525" cap="flat" cmpd="sng">
                      <a:solidFill>
                        <a:schemeClr val="dk1"/>
                      </a:solidFill>
                      <a:prstDash val="solid"/>
                      <a:round/>
                      <a:headEnd type="none" w="sm" len="sm"/>
                      <a:tailEnd type="none" w="sm" len="sm"/>
                    </a:lnT>
                  </a:tcPr>
                </a:tc>
                <a:tc hMerge="1">
                  <a:txBody>
                    <a:bodyPr/>
                    <a:lstStyle/>
                    <a:p>
                      <a:endParaRPr lang="en-US"/>
                    </a:p>
                  </a:txBody>
                  <a:tcPr/>
                </a:tc>
                <a:extLst>
                  <a:ext uri="{0D108BD9-81ED-4DB2-BD59-A6C34878D82A}">
                    <a16:rowId xmlns:a16="http://schemas.microsoft.com/office/drawing/2014/main" val="10003"/>
                  </a:ext>
                </a:extLst>
              </a:tr>
              <a:tr h="262476">
                <a:tc gridSpan="2">
                  <a:txBody>
                    <a:bodyPr/>
                    <a:lstStyle/>
                    <a:p>
                      <a:pPr marL="0" marR="0">
                        <a:spcBef>
                          <a:spcPts val="0"/>
                        </a:spcBef>
                        <a:spcAft>
                          <a:spcPts val="0"/>
                        </a:spcAft>
                      </a:pPr>
                      <a:r>
                        <a:rPr lang="es-419" sz="1400" dirty="0">
                          <a:solidFill>
                            <a:srgbClr val="000000"/>
                          </a:solidFill>
                          <a:effectLst/>
                          <a:latin typeface="Arial" panose="020B0604020202020204" pitchFamily="34" charset="0"/>
                          <a:ea typeface="Arial" panose="020B0604020202020204" pitchFamily="34" charset="0"/>
                        </a:rPr>
                        <a:t> La Respuesta de Escritura Extendida requiere que los estudiantes desarrollen un ensayo informativo/explicativo o de opinión/argumentativo, citando evidencia de los textos y utilizando convenciones lingüísticas estándar, etc.</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txBody>
                  <a:tcPr marL="91425" marR="91425" marT="91425" marB="91425"/>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g293ab3baee3_1_324"/>
          <p:cNvPicPr preferRelativeResize="0"/>
          <p:nvPr/>
        </p:nvPicPr>
        <p:blipFill rotWithShape="1">
          <a:blip r:embed="rId3">
            <a:alphaModFix/>
          </a:blip>
          <a:srcRect/>
          <a:stretch/>
        </p:blipFill>
        <p:spPr>
          <a:xfrm>
            <a:off x="5108819" y="1084879"/>
            <a:ext cx="6836424" cy="5044225"/>
          </a:xfrm>
          <a:prstGeom prst="rect">
            <a:avLst/>
          </a:prstGeom>
          <a:noFill/>
          <a:ln>
            <a:noFill/>
          </a:ln>
        </p:spPr>
      </p:pic>
      <p:sp>
        <p:nvSpPr>
          <p:cNvPr id="283" name="Google Shape;283;g293ab3baee3_1_324"/>
          <p:cNvSpPr txBox="1">
            <a:spLocks noGrp="1"/>
          </p:cNvSpPr>
          <p:nvPr>
            <p:ph type="title"/>
          </p:nvPr>
        </p:nvSpPr>
        <p:spPr>
          <a:xfrm>
            <a:off x="169849" y="2766150"/>
            <a:ext cx="4938969" cy="1325700"/>
          </a:xfrm>
          <a:prstGeom prst="rect">
            <a:avLst/>
          </a:prstGeom>
          <a:noFill/>
          <a:ln>
            <a:noFill/>
          </a:ln>
        </p:spPr>
        <p:txBody>
          <a:bodyPr spcFirstLastPara="1" wrap="square" lIns="91425" tIns="45700" rIns="91425" bIns="45700" anchor="ctr" anchorCtr="0">
            <a:noAutofit/>
          </a:bodyPr>
          <a:lstStyle/>
          <a:p>
            <a:pPr marL="0" marR="0">
              <a:lnSpc>
                <a:spcPct val="107000"/>
              </a:lnSpc>
              <a:spcBef>
                <a:spcPts val="0"/>
              </a:spcBef>
              <a:spcAft>
                <a:spcPts val="800"/>
              </a:spcAft>
            </a:pPr>
            <a:r>
              <a:rPr lang="es-419" sz="4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Sección de Artes del Lenguaje: Lectura y Escritura Basada en la Evidencia</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93ab3baee3_1_327"/>
          <p:cNvSpPr txBox="1">
            <a:spLocks noGrp="1"/>
          </p:cNvSpPr>
          <p:nvPr>
            <p:ph type="title"/>
          </p:nvPr>
        </p:nvSpPr>
        <p:spPr>
          <a:xfrm>
            <a:off x="838200" y="48081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t>Matemática</a:t>
            </a:r>
            <a:endParaRPr b="1" dirty="0"/>
          </a:p>
        </p:txBody>
      </p:sp>
      <p:graphicFrame>
        <p:nvGraphicFramePr>
          <p:cNvPr id="289" name="Google Shape;289;g293ab3baee3_1_327"/>
          <p:cNvGraphicFramePr/>
          <p:nvPr>
            <p:extLst>
              <p:ext uri="{D42A27DB-BD31-4B8C-83A1-F6EECF244321}">
                <p14:modId xmlns:p14="http://schemas.microsoft.com/office/powerpoint/2010/main" val="1328004648"/>
              </p:ext>
            </p:extLst>
          </p:nvPr>
        </p:nvGraphicFramePr>
        <p:xfrm>
          <a:off x="1641050" y="1629375"/>
          <a:ext cx="8909900" cy="4472440"/>
        </p:xfrm>
        <a:graphic>
          <a:graphicData uri="http://schemas.openxmlformats.org/drawingml/2006/table">
            <a:tbl>
              <a:tblPr>
                <a:noFill/>
                <a:tableStyleId>{2AEE3830-063C-434C-964F-C5CF26049342}</a:tableStyleId>
              </a:tblPr>
              <a:tblGrid>
                <a:gridCol w="4454950">
                  <a:extLst>
                    <a:ext uri="{9D8B030D-6E8A-4147-A177-3AD203B41FA5}">
                      <a16:colId xmlns:a16="http://schemas.microsoft.com/office/drawing/2014/main" val="20000"/>
                    </a:ext>
                  </a:extLst>
                </a:gridCol>
                <a:gridCol w="4454950">
                  <a:extLst>
                    <a:ext uri="{9D8B030D-6E8A-4147-A177-3AD203B41FA5}">
                      <a16:colId xmlns:a16="http://schemas.microsoft.com/office/drawing/2014/main" val="20001"/>
                    </a:ext>
                  </a:extLst>
                </a:gridCol>
              </a:tblGrid>
              <a:tr h="381000">
                <a:tc gridSpan="2">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s-AR" sz="1800" b="1" noProof="0" dirty="0"/>
                        <a:t>Tipos de Artículos</a:t>
                      </a:r>
                    </a:p>
                  </a:txBody>
                  <a:tcPr marL="91425" marR="91425" marT="91425" marB="91425">
                    <a:solidFill>
                      <a:srgbClr val="D9EAD3"/>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a:spcBef>
                          <a:spcPts val="0"/>
                        </a:spcBef>
                        <a:spcAft>
                          <a:spcPts val="0"/>
                        </a:spcAft>
                      </a:pPr>
                      <a:r>
                        <a:rPr lang="es-419" sz="1800" dirty="0">
                          <a:solidFill>
                            <a:srgbClr val="000000"/>
                          </a:solidFill>
                          <a:effectLst/>
                          <a:latin typeface="Arial" panose="020B0604020202020204" pitchFamily="34" charset="0"/>
                          <a:ea typeface="Arial" panose="020B0604020202020204" pitchFamily="34" charset="0"/>
                        </a:rPr>
                        <a:t>Respuesta seleccionada</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419" sz="1800" dirty="0">
                          <a:solidFill>
                            <a:srgbClr val="000000"/>
                          </a:solidFill>
                          <a:effectLst/>
                          <a:latin typeface="Arial" panose="020B0604020202020204" pitchFamily="34" charset="0"/>
                          <a:ea typeface="Arial" panose="020B0604020202020204" pitchFamily="34" charset="0"/>
                        </a:rPr>
                        <a:t>Varias partes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419" sz="1800" dirty="0">
                          <a:solidFill>
                            <a:srgbClr val="000000"/>
                          </a:solidFill>
                          <a:effectLst/>
                          <a:latin typeface="Arial" panose="020B0604020202020204" pitchFamily="34" charset="0"/>
                          <a:ea typeface="Arial" panose="020B0604020202020204" pitchFamily="34" charset="0"/>
                        </a:rPr>
                        <a:t>Selección múltiple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solidFill>
                            <a:srgbClr val="000000"/>
                          </a:solidFill>
                          <a:effectLst/>
                          <a:latin typeface="Arial" panose="020B0604020202020204" pitchFamily="34" charset="0"/>
                          <a:ea typeface="Arial" panose="020B0604020202020204" pitchFamily="34" charset="0"/>
                        </a:rPr>
                        <a:t>Arrastrar</a:t>
                      </a:r>
                      <a:r>
                        <a:rPr lang="en-US" sz="1800" dirty="0">
                          <a:solidFill>
                            <a:srgbClr val="000000"/>
                          </a:solidFill>
                          <a:effectLst/>
                          <a:latin typeface="Arial" panose="020B0604020202020204" pitchFamily="34" charset="0"/>
                          <a:ea typeface="Arial" panose="020B0604020202020204" pitchFamily="34" charset="0"/>
                        </a:rPr>
                        <a:t> y </a:t>
                      </a:r>
                      <a:r>
                        <a:rPr lang="en-US" sz="1800" dirty="0" err="1">
                          <a:solidFill>
                            <a:srgbClr val="000000"/>
                          </a:solidFill>
                          <a:effectLst/>
                          <a:latin typeface="Arial" panose="020B0604020202020204" pitchFamily="34" charset="0"/>
                          <a:ea typeface="Arial" panose="020B0604020202020204" pitchFamily="34" charset="0"/>
                        </a:rPr>
                        <a:t>soltar</a:t>
                      </a:r>
                      <a:r>
                        <a:rPr lang="en-US" sz="1800" dirty="0">
                          <a:solidFill>
                            <a:srgbClr val="000000"/>
                          </a:solidFill>
                          <a:effectLst/>
                          <a:latin typeface="Arial" panose="020B0604020202020204" pitchFamily="34" charset="0"/>
                          <a:ea typeface="Arial" panose="020B0604020202020204" pitchFamily="34" charset="0"/>
                        </a:rPr>
                        <a:t>/</a:t>
                      </a:r>
                      <a:r>
                        <a:rPr lang="en-US" sz="1800" dirty="0" err="1">
                          <a:solidFill>
                            <a:srgbClr val="000000"/>
                          </a:solidFill>
                          <a:effectLst/>
                          <a:latin typeface="Arial" panose="020B0604020202020204" pitchFamily="34" charset="0"/>
                          <a:ea typeface="Arial" panose="020B0604020202020204" pitchFamily="34" charset="0"/>
                        </a:rPr>
                        <a:t>pegar</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Entrada de </a:t>
                      </a:r>
                      <a:r>
                        <a:rPr lang="en-US" sz="1800" dirty="0" err="1">
                          <a:solidFill>
                            <a:srgbClr val="000000"/>
                          </a:solidFill>
                          <a:effectLst/>
                          <a:latin typeface="Arial" panose="020B0604020202020204" pitchFamily="34" charset="0"/>
                          <a:ea typeface="Arial" panose="020B0604020202020204" pitchFamily="34" charset="0"/>
                        </a:rPr>
                        <a:t>teclado</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Lista </a:t>
                      </a:r>
                      <a:r>
                        <a:rPr lang="en-US" sz="1800" dirty="0" err="1">
                          <a:solidFill>
                            <a:srgbClr val="000000"/>
                          </a:solidFill>
                          <a:effectLst/>
                          <a:latin typeface="Arial" panose="020B0604020202020204" pitchFamily="34" charset="0"/>
                          <a:ea typeface="Arial" panose="020B0604020202020204" pitchFamily="34" charset="0"/>
                        </a:rPr>
                        <a:t>desplegable</a:t>
                      </a:r>
                      <a:endParaRPr lang="en-US" sz="12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25" marR="91425" marT="91425" marB="91425"/>
                </a:tc>
                <a:tc>
                  <a:txBody>
                    <a:bodyPr/>
                    <a:lstStyle/>
                    <a:p>
                      <a:pPr marL="0" marR="0">
                        <a:lnSpc>
                          <a:spcPct val="107000"/>
                        </a:lnSpc>
                        <a:spcBef>
                          <a:spcPts val="0"/>
                        </a:spcBef>
                        <a:spcAft>
                          <a:spcPts val="0"/>
                        </a:spcAft>
                      </a:pPr>
                      <a:r>
                        <a:rPr lang="es-419"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Gráficas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419"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Coordenadas de cuadrícula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419"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Recta numérica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419"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Gráfico de barras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419"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Diagrama de líneas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419"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Gráfico de líneas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419"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Pictograma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1"/>
                  </a:ext>
                </a:extLst>
              </a:tr>
              <a:tr h="381000">
                <a:tc gridSpan="2">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s-419"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Características únicas</a:t>
                      </a:r>
                      <a:endParaRPr lang="es-419" sz="1800" b="1" dirty="0"/>
                    </a:p>
                  </a:txBody>
                  <a:tcPr marL="91425" marR="91425" marT="91425" marB="91425">
                    <a:solidFill>
                      <a:srgbClr val="D9EAD3"/>
                    </a:solidFill>
                  </a:tcPr>
                </a:tc>
                <a:tc hMerge="1">
                  <a:txBody>
                    <a:bodyPr/>
                    <a:lstStyle/>
                    <a:p>
                      <a:endParaRPr lang="en-US"/>
                    </a:p>
                  </a:txBody>
                  <a:tcPr/>
                </a:tc>
                <a:extLst>
                  <a:ext uri="{0D108BD9-81ED-4DB2-BD59-A6C34878D82A}">
                    <a16:rowId xmlns:a16="http://schemas.microsoft.com/office/drawing/2014/main" val="10002"/>
                  </a:ext>
                </a:extLst>
              </a:tr>
              <a:tr h="381000">
                <a:tc gridSpan="2">
                  <a:txBody>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s-419"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Desmos</a:t>
                      </a:r>
                      <a:r>
                        <a:rPr lang="es-419"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s-419"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Calculator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419"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Herramientas de transportador y reglas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419"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Conjuntos de estímulos compartidos: agrupa tres elementos diferentes junto con un problema de situación</a:t>
                      </a:r>
                      <a:endParaRPr sz="1800" u="none" strike="noStrike" cap="none" dirty="0"/>
                    </a:p>
                  </a:txBody>
                  <a:tcPr marL="91425" marR="91425" marT="91425" marB="91425"/>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93ab3baee3_1_330"/>
          <p:cNvSpPr txBox="1">
            <a:spLocks noGrp="1"/>
          </p:cNvSpPr>
          <p:nvPr>
            <p:ph type="title"/>
          </p:nvPr>
        </p:nvSpPr>
        <p:spPr>
          <a:xfrm>
            <a:off x="809900" y="2928500"/>
            <a:ext cx="344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s-AR" b="1" dirty="0"/>
              <a:t>Matemáticas: Artículos reforzados por tecnología  </a:t>
            </a:r>
          </a:p>
        </p:txBody>
      </p:sp>
      <p:pic>
        <p:nvPicPr>
          <p:cNvPr id="295" name="Google Shape;295;g293ab3baee3_1_330"/>
          <p:cNvPicPr preferRelativeResize="0"/>
          <p:nvPr/>
        </p:nvPicPr>
        <p:blipFill rotWithShape="1">
          <a:blip r:embed="rId3">
            <a:alphaModFix/>
          </a:blip>
          <a:srcRect/>
          <a:stretch/>
        </p:blipFill>
        <p:spPr>
          <a:xfrm>
            <a:off x="4490252" y="884250"/>
            <a:ext cx="7205674" cy="5414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93ab3baee3_1_341"/>
          <p:cNvSpPr txBox="1">
            <a:spLocks noGrp="1"/>
          </p:cNvSpPr>
          <p:nvPr>
            <p:ph type="title"/>
          </p:nvPr>
        </p:nvSpPr>
        <p:spPr>
          <a:xfrm>
            <a:off x="838200" y="449463"/>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t>Ciencias Y </a:t>
            </a:r>
            <a:r>
              <a:rPr lang="en-US" b="1" dirty="0" err="1"/>
              <a:t>Estudios</a:t>
            </a:r>
            <a:r>
              <a:rPr lang="en-US" b="1" dirty="0"/>
              <a:t> </a:t>
            </a:r>
            <a:r>
              <a:rPr lang="en-US" b="1" dirty="0" err="1"/>
              <a:t>Sociales</a:t>
            </a:r>
            <a:endParaRPr b="1" dirty="0"/>
          </a:p>
        </p:txBody>
      </p:sp>
      <p:graphicFrame>
        <p:nvGraphicFramePr>
          <p:cNvPr id="301" name="Google Shape;301;g293ab3baee3_1_341"/>
          <p:cNvGraphicFramePr/>
          <p:nvPr>
            <p:extLst>
              <p:ext uri="{D42A27DB-BD31-4B8C-83A1-F6EECF244321}">
                <p14:modId xmlns:p14="http://schemas.microsoft.com/office/powerpoint/2010/main" val="3121675463"/>
              </p:ext>
            </p:extLst>
          </p:nvPr>
        </p:nvGraphicFramePr>
        <p:xfrm>
          <a:off x="2433900" y="1737450"/>
          <a:ext cx="7795550" cy="4157823"/>
        </p:xfrm>
        <a:graphic>
          <a:graphicData uri="http://schemas.openxmlformats.org/drawingml/2006/table">
            <a:tbl>
              <a:tblPr>
                <a:noFill/>
                <a:tableStyleId>{395CB12F-8E5C-4F4F-85D4-38B6F8F90FBF}</a:tableStyleId>
              </a:tblPr>
              <a:tblGrid>
                <a:gridCol w="7795550">
                  <a:extLst>
                    <a:ext uri="{9D8B030D-6E8A-4147-A177-3AD203B41FA5}">
                      <a16:colId xmlns:a16="http://schemas.microsoft.com/office/drawing/2014/main" val="20000"/>
                    </a:ext>
                  </a:extLst>
                </a:gridCol>
              </a:tblGrid>
              <a:tr h="5427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AR" sz="1600" b="1" noProof="0" dirty="0"/>
                        <a:t>Tipos de Artículos</a:t>
                      </a:r>
                    </a:p>
                  </a:txBody>
                  <a:tcPr marL="91425" marR="91425" marT="91425" marB="91425">
                    <a:solidFill>
                      <a:srgbClr val="B6D7A8"/>
                    </a:solidFill>
                  </a:tcPr>
                </a:tc>
                <a:extLst>
                  <a:ext uri="{0D108BD9-81ED-4DB2-BD59-A6C34878D82A}">
                    <a16:rowId xmlns:a16="http://schemas.microsoft.com/office/drawing/2014/main" val="10000"/>
                  </a:ext>
                </a:extLst>
              </a:tr>
              <a:tr h="1534700">
                <a:tc>
                  <a:txBody>
                    <a:bodyPr/>
                    <a:lstStyle/>
                    <a:p>
                      <a:pPr marL="0" marR="0" algn="ctr">
                        <a:spcBef>
                          <a:spcPts val="0"/>
                        </a:spcBef>
                        <a:spcAft>
                          <a:spcPts val="0"/>
                        </a:spcAft>
                      </a:pPr>
                      <a:r>
                        <a:rPr lang="es-419" sz="1400" dirty="0">
                          <a:solidFill>
                            <a:srgbClr val="000000"/>
                          </a:solidFill>
                          <a:effectLst/>
                          <a:latin typeface="Arial" panose="020B0604020202020204" pitchFamily="34" charset="0"/>
                          <a:ea typeface="Arial" panose="020B0604020202020204" pitchFamily="34" charset="0"/>
                        </a:rPr>
                        <a:t>Respuesta seleccionada</a:t>
                      </a:r>
                      <a:endParaRPr lang="en-US" sz="12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r>
                        <a:rPr lang="es-419"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Varias partes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s-419"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Selección múltiple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s-419"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Arrastrar y soltar/pegar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s-419"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Lista desplegable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1"/>
                  </a:ext>
                </a:extLst>
              </a:tr>
              <a:tr h="542750">
                <a:tc>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419" sz="18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Características únicas</a:t>
                      </a:r>
                      <a:endParaRPr kumimoji="0" lang="es-419" sz="1800" b="1" i="0" u="none" strike="noStrike" kern="0" cap="none" spc="0" normalizeH="0" baseline="0" noProof="0" dirty="0">
                        <a:ln>
                          <a:noFill/>
                        </a:ln>
                        <a:solidFill>
                          <a:srgbClr val="000000"/>
                        </a:solidFill>
                        <a:effectLst/>
                        <a:uLnTx/>
                        <a:uFillTx/>
                        <a:latin typeface="Arial"/>
                        <a:cs typeface="Arial"/>
                        <a:sym typeface="Arial"/>
                      </a:endParaRPr>
                    </a:p>
                  </a:txBody>
                  <a:tcPr marL="91425" marR="91425" marT="91425" marB="91425">
                    <a:solidFill>
                      <a:srgbClr val="B6D7A8"/>
                    </a:solidFill>
                  </a:tcPr>
                </a:tc>
                <a:extLst>
                  <a:ext uri="{0D108BD9-81ED-4DB2-BD59-A6C34878D82A}">
                    <a16:rowId xmlns:a16="http://schemas.microsoft.com/office/drawing/2014/main" val="10002"/>
                  </a:ext>
                </a:extLst>
              </a:tr>
              <a:tr h="1534700">
                <a:tc>
                  <a:txBody>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s-419"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La ciencia requiere la comprensión de los conceptos, ideas y prácticas centrales de la ciencia para explicar los fenómenos científicos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s-419"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Los Estudios Sociales requieren la comprensión del pasado y su influencia en el presente y el futuro, incluida la interconexión de la historia, la cultura, la geografía, la economía y el gobierno y la educación cívica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457200" lvl="0" indent="-317500" algn="l" rtl="0">
                        <a:spcBef>
                          <a:spcPts val="0"/>
                        </a:spcBef>
                        <a:spcAft>
                          <a:spcPts val="0"/>
                        </a:spcAft>
                        <a:buSzPts val="1400"/>
                        <a:buChar char="●"/>
                      </a:pPr>
                      <a:endParaRPr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93ab3baee3_1_344"/>
          <p:cNvSpPr txBox="1">
            <a:spLocks noGrp="1"/>
          </p:cNvSpPr>
          <p:nvPr>
            <p:ph type="title"/>
          </p:nvPr>
        </p:nvSpPr>
        <p:spPr>
          <a:xfrm>
            <a:off x="838200" y="884238"/>
            <a:ext cx="10515600" cy="1325700"/>
          </a:xfrm>
          <a:prstGeom prst="rect">
            <a:avLst/>
          </a:prstGeom>
          <a:noFill/>
          <a:ln>
            <a:noFill/>
          </a:ln>
        </p:spPr>
        <p:txBody>
          <a:bodyPr spcFirstLastPara="1" wrap="square" lIns="91425" tIns="45700" rIns="91425" bIns="45700" anchor="ctr" anchorCtr="0">
            <a:noAutofit/>
          </a:bodyPr>
          <a:lstStyle/>
          <a:p>
            <a:pPr marL="0" marR="0">
              <a:lnSpc>
                <a:spcPct val="107000"/>
              </a:lnSpc>
              <a:spcBef>
                <a:spcPts val="0"/>
              </a:spcBef>
              <a:spcAft>
                <a:spcPts val="800"/>
              </a:spcAft>
            </a:pPr>
            <a:r>
              <a:rPr lang="es-419" sz="4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Ciencia</a:t>
            </a:r>
            <a:br>
              <a:rPr lang="en-US" sz="1100" dirty="0">
                <a:effectLst/>
                <a:latin typeface="Calibri" panose="020F0502020204030204" pitchFamily="34" charset="0"/>
                <a:ea typeface="Calibri" panose="020F0502020204030204" pitchFamily="34" charset="0"/>
                <a:cs typeface="Arial" panose="020B0604020202020204" pitchFamily="34" charset="0"/>
              </a:rPr>
            </a:br>
            <a:r>
              <a:rPr lang="es-419" sz="4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Artículos reforzados por la tecnología</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b="1" dirty="0"/>
          </a:p>
        </p:txBody>
      </p:sp>
      <p:pic>
        <p:nvPicPr>
          <p:cNvPr id="307" name="Google Shape;307;g293ab3baee3_1_344"/>
          <p:cNvPicPr preferRelativeResize="0"/>
          <p:nvPr/>
        </p:nvPicPr>
        <p:blipFill rotWithShape="1">
          <a:blip r:embed="rId3">
            <a:alphaModFix/>
          </a:blip>
          <a:srcRect/>
          <a:stretch/>
        </p:blipFill>
        <p:spPr>
          <a:xfrm>
            <a:off x="444825" y="1928413"/>
            <a:ext cx="6223850" cy="4343262"/>
          </a:xfrm>
          <a:prstGeom prst="rect">
            <a:avLst/>
          </a:prstGeom>
          <a:noFill/>
          <a:ln>
            <a:noFill/>
          </a:ln>
        </p:spPr>
      </p:pic>
      <p:pic>
        <p:nvPicPr>
          <p:cNvPr id="308" name="Google Shape;308;g293ab3baee3_1_344"/>
          <p:cNvPicPr preferRelativeResize="0"/>
          <p:nvPr/>
        </p:nvPicPr>
        <p:blipFill rotWithShape="1">
          <a:blip r:embed="rId4">
            <a:alphaModFix/>
          </a:blip>
          <a:srcRect/>
          <a:stretch/>
        </p:blipFill>
        <p:spPr>
          <a:xfrm>
            <a:off x="6821075" y="2362338"/>
            <a:ext cx="5218525" cy="35506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93ab3baee3_1_347"/>
          <p:cNvSpPr txBox="1">
            <a:spLocks noGrp="1"/>
          </p:cNvSpPr>
          <p:nvPr>
            <p:ph type="title"/>
          </p:nvPr>
        </p:nvSpPr>
        <p:spPr>
          <a:xfrm>
            <a:off x="838200" y="88423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err="1"/>
              <a:t>Estudios</a:t>
            </a:r>
            <a:r>
              <a:rPr lang="en-US" b="1" dirty="0"/>
              <a:t> </a:t>
            </a:r>
            <a:r>
              <a:rPr lang="en-US" b="1" dirty="0" err="1"/>
              <a:t>Sociales</a:t>
            </a:r>
            <a:r>
              <a:rPr lang="en-US" b="1" dirty="0"/>
              <a:t> </a:t>
            </a:r>
            <a:br>
              <a:rPr lang="en-US" b="1" dirty="0"/>
            </a:br>
            <a:r>
              <a:rPr lang="es-419" b="1" dirty="0">
                <a:solidFill>
                  <a:srgbClr val="000000"/>
                </a:solidFill>
                <a:latin typeface="Calibri" panose="020F0502020204030204" pitchFamily="34" charset="0"/>
                <a:cs typeface="Calibri" panose="020F0502020204030204" pitchFamily="34" charset="0"/>
              </a:rPr>
              <a:t>Artículos</a:t>
            </a:r>
            <a:r>
              <a:rPr kumimoji="0" lang="es-419" sz="4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reforzados por la tecnología</a:t>
            </a:r>
            <a:endParaRPr b="1" dirty="0"/>
          </a:p>
        </p:txBody>
      </p:sp>
      <p:pic>
        <p:nvPicPr>
          <p:cNvPr id="314" name="Google Shape;314;g293ab3baee3_1_347"/>
          <p:cNvPicPr preferRelativeResize="0"/>
          <p:nvPr/>
        </p:nvPicPr>
        <p:blipFill rotWithShape="1">
          <a:blip r:embed="rId3">
            <a:alphaModFix/>
          </a:blip>
          <a:srcRect/>
          <a:stretch/>
        </p:blipFill>
        <p:spPr>
          <a:xfrm>
            <a:off x="2403200" y="1980975"/>
            <a:ext cx="7385600" cy="4564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g293ab3baee3_1_7" descr="Graphical user interface, text, applicatio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93ab3baee3_1_357"/>
          <p:cNvSpPr/>
          <p:nvPr/>
        </p:nvSpPr>
        <p:spPr>
          <a:xfrm>
            <a:off x="423100" y="1432175"/>
            <a:ext cx="77367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err="1">
                <a:solidFill>
                  <a:srgbClr val="000000"/>
                </a:solidFill>
                <a:latin typeface="Calibri"/>
                <a:ea typeface="Calibri"/>
                <a:cs typeface="Calibri"/>
                <a:sym typeface="Calibri"/>
              </a:rPr>
              <a:t>Calculadora</a:t>
            </a:r>
            <a:r>
              <a:rPr lang="en-US" sz="2800" b="1" i="0" u="none" strike="noStrike" cap="none" dirty="0">
                <a:solidFill>
                  <a:srgbClr val="000000"/>
                </a:solidFill>
                <a:latin typeface="Calibri"/>
                <a:ea typeface="Calibri"/>
                <a:cs typeface="Calibri"/>
                <a:sym typeface="Calibri"/>
              </a:rPr>
              <a:t> Desmos : </a:t>
            </a:r>
            <a:r>
              <a:rPr lang="en-US" sz="2800" b="1" i="0" u="sng" strike="noStrike" cap="none" dirty="0">
                <a:solidFill>
                  <a:srgbClr val="2D206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www.desmos.com/testing</a:t>
            </a:r>
            <a:r>
              <a:rPr lang="en-US" sz="2800" b="1" i="0" u="none" strike="noStrike" cap="none" dirty="0">
                <a:solidFill>
                  <a:srgbClr val="000000"/>
                </a:solidFill>
                <a:latin typeface="Calibri"/>
                <a:ea typeface="Calibri"/>
                <a:cs typeface="Calibri"/>
                <a:sym typeface="Calibri"/>
              </a:rPr>
              <a:t> </a:t>
            </a:r>
            <a:endParaRPr sz="2800" b="1" i="0" u="none" strike="noStrike" cap="none" dirty="0">
              <a:solidFill>
                <a:schemeClr val="dk1"/>
              </a:solidFill>
              <a:latin typeface="Calibri"/>
              <a:ea typeface="Calibri"/>
              <a:cs typeface="Calibri"/>
              <a:sym typeface="Calibri"/>
            </a:endParaRPr>
          </a:p>
        </p:txBody>
      </p:sp>
      <p:pic>
        <p:nvPicPr>
          <p:cNvPr id="320" name="Google Shape;320;g293ab3baee3_1_357"/>
          <p:cNvPicPr preferRelativeResize="0"/>
          <p:nvPr/>
        </p:nvPicPr>
        <p:blipFill rotWithShape="1">
          <a:blip r:embed="rId4">
            <a:alphaModFix/>
          </a:blip>
          <a:srcRect/>
          <a:stretch/>
        </p:blipFill>
        <p:spPr>
          <a:xfrm>
            <a:off x="569898" y="2176953"/>
            <a:ext cx="11422070" cy="3791479"/>
          </a:xfrm>
          <a:prstGeom prst="rect">
            <a:avLst/>
          </a:prstGeom>
          <a:noFill/>
          <a:ln>
            <a:noFill/>
          </a:ln>
        </p:spPr>
      </p:pic>
      <p:sp>
        <p:nvSpPr>
          <p:cNvPr id="321" name="Google Shape;321;g293ab3baee3_1_357"/>
          <p:cNvSpPr txBox="1">
            <a:spLocks noGrp="1"/>
          </p:cNvSpPr>
          <p:nvPr>
            <p:ph type="title"/>
          </p:nvPr>
        </p:nvSpPr>
        <p:spPr>
          <a:xfrm>
            <a:off x="423100" y="618829"/>
            <a:ext cx="10515600" cy="813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b="1" dirty="0" err="1"/>
              <a:t>Calculadora</a:t>
            </a:r>
            <a:endParaRP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93ab3baee3_1_360"/>
          <p:cNvSpPr txBox="1">
            <a:spLocks noGrp="1"/>
          </p:cNvSpPr>
          <p:nvPr>
            <p:ph type="title"/>
          </p:nvPr>
        </p:nvSpPr>
        <p:spPr>
          <a:xfrm>
            <a:off x="207315" y="1058725"/>
            <a:ext cx="10515600" cy="1325700"/>
          </a:xfrm>
          <a:prstGeom prst="rect">
            <a:avLst/>
          </a:prstGeom>
          <a:noFill/>
          <a:ln>
            <a:noFill/>
          </a:ln>
        </p:spPr>
        <p:txBody>
          <a:bodyPr spcFirstLastPara="1" wrap="square" lIns="91425" tIns="45700" rIns="91425" bIns="45700" anchor="ctr" anchorCtr="0">
            <a:noAutofit/>
          </a:bodyPr>
          <a:lstStyle/>
          <a:p>
            <a:pPr marL="0" marR="0">
              <a:lnSpc>
                <a:spcPct val="107000"/>
              </a:lnSpc>
              <a:spcBef>
                <a:spcPts val="0"/>
              </a:spcBef>
              <a:spcAft>
                <a:spcPts val="800"/>
              </a:spcAft>
            </a:pPr>
            <a:r>
              <a:rPr lang="es-419"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está  haciendo </a:t>
            </a:r>
            <a:r>
              <a:rPr lang="es-419" sz="3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escuela (</a:t>
            </a:r>
            <a:r>
              <a:rPr lang="es-419" sz="36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name</a:t>
            </a:r>
            <a:r>
              <a:rPr lang="es-419" sz="3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419" sz="36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of</a:t>
            </a:r>
            <a:r>
              <a:rPr lang="es-419" sz="3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School </a:t>
            </a:r>
            <a:r>
              <a:rPr lang="es-419" sz="3600"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here</a:t>
            </a:r>
            <a:r>
              <a:rPr lang="es-419" sz="3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419"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para preparar a mi hijo para el examen?</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sz="3600" b="1" dirty="0"/>
          </a:p>
        </p:txBody>
      </p:sp>
      <p:sp>
        <p:nvSpPr>
          <p:cNvPr id="327" name="Google Shape;327;g293ab3baee3_1_360"/>
          <p:cNvSpPr txBox="1">
            <a:spLocks noGrp="1"/>
          </p:cNvSpPr>
          <p:nvPr>
            <p:ph type="body" idx="1"/>
          </p:nvPr>
        </p:nvSpPr>
        <p:spPr>
          <a:xfrm>
            <a:off x="838200" y="2384425"/>
            <a:ext cx="10515600" cy="379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3300" dirty="0"/>
              <a:t>Schools:</a:t>
            </a:r>
            <a:endParaRPr sz="3300" dirty="0"/>
          </a:p>
          <a:p>
            <a:pPr marL="171450" lvl="0" indent="-209550" algn="l" rtl="0">
              <a:lnSpc>
                <a:spcPct val="90000"/>
              </a:lnSpc>
              <a:spcBef>
                <a:spcPts val="750"/>
              </a:spcBef>
              <a:spcAft>
                <a:spcPts val="0"/>
              </a:spcAft>
              <a:buClr>
                <a:srgbClr val="FF0000"/>
              </a:buClr>
              <a:buSzPts val="3300"/>
              <a:buChar char="•"/>
            </a:pPr>
            <a:r>
              <a:rPr lang="en-US" sz="3300" dirty="0">
                <a:solidFill>
                  <a:srgbClr val="FF0000"/>
                </a:solidFill>
              </a:rPr>
              <a:t>Please provide school level information on what steps and resources are being provided to support student achievement and success on the Georgia Milestones.</a:t>
            </a:r>
            <a:endParaRPr sz="3300" dirty="0">
              <a:solidFill>
                <a:srgbClr val="FF0000"/>
              </a:solidFill>
            </a:endParaRPr>
          </a:p>
          <a:p>
            <a:pPr marL="171450" lvl="0" indent="-209550" algn="l" rtl="0">
              <a:lnSpc>
                <a:spcPct val="90000"/>
              </a:lnSpc>
              <a:spcBef>
                <a:spcPts val="750"/>
              </a:spcBef>
              <a:spcAft>
                <a:spcPts val="0"/>
              </a:spcAft>
              <a:buClr>
                <a:schemeClr val="dk1"/>
              </a:buClr>
              <a:buSzPts val="3300"/>
              <a:buChar char="•"/>
            </a:pPr>
            <a:r>
              <a:rPr lang="en-US" sz="3300" dirty="0"/>
              <a:t>Some recommendations are:</a:t>
            </a:r>
            <a:endParaRPr sz="3300" dirty="0"/>
          </a:p>
          <a:p>
            <a:pPr marL="514350" lvl="1" indent="-203200" algn="l" rtl="0">
              <a:lnSpc>
                <a:spcPct val="90000"/>
              </a:lnSpc>
              <a:spcBef>
                <a:spcPts val="375"/>
              </a:spcBef>
              <a:spcAft>
                <a:spcPts val="0"/>
              </a:spcAft>
              <a:buClr>
                <a:srgbClr val="FF0000"/>
              </a:buClr>
              <a:buSzPts val="2900"/>
              <a:buChar char="•"/>
            </a:pPr>
            <a:r>
              <a:rPr lang="en-US" sz="2900" dirty="0">
                <a:solidFill>
                  <a:srgbClr val="FF0000"/>
                </a:solidFill>
              </a:rPr>
              <a:t>Classroom activities</a:t>
            </a:r>
            <a:endParaRPr sz="2900" dirty="0">
              <a:solidFill>
                <a:srgbClr val="FF0000"/>
              </a:solidFill>
            </a:endParaRPr>
          </a:p>
          <a:p>
            <a:pPr marL="514350" lvl="1" indent="-203200" algn="l" rtl="0">
              <a:lnSpc>
                <a:spcPct val="90000"/>
              </a:lnSpc>
              <a:spcBef>
                <a:spcPts val="375"/>
              </a:spcBef>
              <a:spcAft>
                <a:spcPts val="0"/>
              </a:spcAft>
              <a:buClr>
                <a:srgbClr val="FF0000"/>
              </a:buClr>
              <a:buSzPts val="2900"/>
              <a:buChar char="•"/>
            </a:pPr>
            <a:r>
              <a:rPr lang="en-US" sz="2900" dirty="0">
                <a:solidFill>
                  <a:srgbClr val="FF0000"/>
                </a:solidFill>
              </a:rPr>
              <a:t>School resources available to parents</a:t>
            </a:r>
            <a:endParaRPr sz="2900" dirty="0">
              <a:solidFill>
                <a:srgbClr val="FF0000"/>
              </a:solidFill>
            </a:endParaRPr>
          </a:p>
          <a:p>
            <a:pPr marL="514350" lvl="1" indent="-203200" algn="l" rtl="0">
              <a:lnSpc>
                <a:spcPct val="90000"/>
              </a:lnSpc>
              <a:spcBef>
                <a:spcPts val="375"/>
              </a:spcBef>
              <a:spcAft>
                <a:spcPts val="0"/>
              </a:spcAft>
              <a:buClr>
                <a:srgbClr val="FF0000"/>
              </a:buClr>
              <a:buSzPts val="2900"/>
              <a:buChar char="•"/>
            </a:pPr>
            <a:r>
              <a:rPr lang="en-US" sz="2900" dirty="0">
                <a:solidFill>
                  <a:srgbClr val="FF0000"/>
                </a:solidFill>
              </a:rPr>
              <a:t>Teacher lessons and assessment guide</a:t>
            </a:r>
            <a:endParaRPr sz="2900" dirty="0">
              <a:solidFill>
                <a:srgbClr val="FF0000"/>
              </a:solidFill>
            </a:endParaRPr>
          </a:p>
          <a:p>
            <a:pPr marL="171450" lvl="0" indent="0" algn="l" rtl="0">
              <a:lnSpc>
                <a:spcPct val="90000"/>
              </a:lnSpc>
              <a:spcBef>
                <a:spcPts val="750"/>
              </a:spcBef>
              <a:spcAft>
                <a:spcPts val="0"/>
              </a:spcAft>
              <a:buClr>
                <a:schemeClr val="dk1"/>
              </a:buClr>
              <a:buSzPts val="2800"/>
              <a:buNone/>
            </a:pPr>
            <a:endParaRPr sz="33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93ab3baee3_1_363"/>
          <p:cNvSpPr txBox="1">
            <a:spLocks noGrp="1"/>
          </p:cNvSpPr>
          <p:nvPr>
            <p:ph type="title" idx="4294967295"/>
          </p:nvPr>
        </p:nvSpPr>
        <p:spPr>
          <a:xfrm>
            <a:off x="265899" y="750875"/>
            <a:ext cx="10234290" cy="1325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ts val="6480"/>
              </a:lnSpc>
              <a:spcBef>
                <a:spcPts val="0"/>
              </a:spcBef>
              <a:spcAft>
                <a:spcPts val="0"/>
              </a:spcAft>
              <a:buClrTx/>
              <a:buSzTx/>
              <a:buFontTx/>
              <a:buNone/>
              <a:tabLst/>
              <a:defRPr/>
            </a:pPr>
            <a:r>
              <a:rPr kumimoji="0" lang="es-419" sz="40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¿Qué puede hacer durante las pruebas?</a:t>
            </a:r>
            <a:endParaRPr sz="3600" b="1" dirty="0">
              <a:solidFill>
                <a:schemeClr val="dk1"/>
              </a:solidFill>
              <a:latin typeface="Arial"/>
              <a:ea typeface="Arial"/>
              <a:cs typeface="Arial"/>
              <a:sym typeface="Arial"/>
            </a:endParaRPr>
          </a:p>
        </p:txBody>
      </p:sp>
      <p:sp>
        <p:nvSpPr>
          <p:cNvPr id="333" name="Google Shape;333;g293ab3baee3_1_363"/>
          <p:cNvSpPr txBox="1">
            <a:spLocks noGrp="1"/>
          </p:cNvSpPr>
          <p:nvPr>
            <p:ph type="body" idx="4294967295"/>
          </p:nvPr>
        </p:nvSpPr>
        <p:spPr>
          <a:xfrm>
            <a:off x="436800" y="1569700"/>
            <a:ext cx="11318400" cy="4686600"/>
          </a:xfrm>
          <a:prstGeom prst="rect">
            <a:avLst/>
          </a:prstGeom>
          <a:noFill/>
          <a:ln>
            <a:noFill/>
          </a:ln>
        </p:spPr>
        <p:txBody>
          <a:bodyPr spcFirstLastPara="1" wrap="square" lIns="91425" tIns="45700" rIns="91425" bIns="45700" anchor="t" anchorCtr="0">
            <a:noAutofit/>
          </a:bodyPr>
          <a:lstStyle/>
          <a:p>
            <a:pPr marL="171450" indent="-196850">
              <a:spcBef>
                <a:spcPts val="0"/>
              </a:spcBef>
              <a:buSzPts val="3100"/>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Calibri"/>
              </a:rPr>
              <a:t>¡</a:t>
            </a:r>
            <a:r>
              <a:rPr kumimoji="0" lang="es-AR" sz="2800" b="0" i="0"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Calibri"/>
              </a:rPr>
              <a:t>Anime a su estudiante!</a:t>
            </a:r>
          </a:p>
          <a:p>
            <a:pPr marL="171450" indent="-196850">
              <a:spcBef>
                <a:spcPts val="0"/>
              </a:spcBef>
              <a:buSzPts val="3100"/>
            </a:pPr>
            <a:r>
              <a:rPr kumimoji="0" lang="es-AR" sz="2800" b="0" i="0"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Calibri"/>
              </a:rPr>
              <a:t>Recuérdele que lea atentamente las instrucciones y que revise su trabajo.</a:t>
            </a:r>
          </a:p>
          <a:p>
            <a:pPr marL="171450" indent="-196850">
              <a:spcBef>
                <a:spcPts val="0"/>
              </a:spcBef>
              <a:buSzPts val="3100"/>
            </a:pPr>
            <a:r>
              <a:rPr kumimoji="0" lang="es-AR" b="0" i="0"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Calibri"/>
              </a:rPr>
              <a:t>Señale que algunos elementos serán más difíciles que otros.</a:t>
            </a:r>
          </a:p>
          <a:p>
            <a:pPr marL="171450" indent="-196850">
              <a:spcBef>
                <a:spcPts val="0"/>
              </a:spcBef>
              <a:buSzPts val="3100"/>
            </a:pPr>
            <a:r>
              <a:rPr kumimoji="0" lang="es-AR" b="0" i="0"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Calibri"/>
              </a:rPr>
              <a:t>Ayúdele a descansar bien por la noche.</a:t>
            </a:r>
          </a:p>
          <a:p>
            <a:pPr marL="171450" indent="-196850">
              <a:spcBef>
                <a:spcPts val="0"/>
              </a:spcBef>
              <a:buSzPts val="3100"/>
            </a:pPr>
            <a:r>
              <a:rPr kumimoji="0" lang="es-AR" b="0" i="0"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Calibri"/>
              </a:rPr>
              <a:t>Planifique un desayuno balanceado.</a:t>
            </a:r>
          </a:p>
          <a:p>
            <a:pPr marL="171450" indent="-196850">
              <a:spcBef>
                <a:spcPts val="0"/>
              </a:spcBef>
              <a:buSzPts val="3100"/>
            </a:pPr>
            <a:r>
              <a:rPr kumimoji="0" lang="es-AR" b="0" i="0"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Calibri"/>
              </a:rPr>
              <a:t>Mantenga su horario o rutina.</a:t>
            </a:r>
          </a:p>
          <a:p>
            <a:pPr marL="171450" indent="-196850">
              <a:spcBef>
                <a:spcPts val="0"/>
              </a:spcBef>
              <a:buSzPts val="3100"/>
            </a:pPr>
            <a:r>
              <a:rPr kumimoji="0" lang="es-AR" b="0" i="0"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Calibri"/>
              </a:rPr>
              <a:t>No concentre demasiado sus conversaciones en el examen</a:t>
            </a:r>
            <a:r>
              <a:rPr lang="es-AR" sz="3100" dirty="0">
                <a:solidFill>
                  <a:schemeClr val="dk1"/>
                </a:solidFill>
                <a:latin typeface="Calibri"/>
                <a:ea typeface="Calibri"/>
                <a:cs typeface="Calibri"/>
                <a:sym typeface="Calibri"/>
              </a:rPr>
              <a:t>.</a:t>
            </a:r>
            <a:endParaRPr lang="es-AR" dirty="0">
              <a:sym typeface="Calibri"/>
            </a:endParaRPr>
          </a:p>
          <a:p>
            <a:pPr marL="171450" indent="-196850">
              <a:spcBef>
                <a:spcPts val="0"/>
              </a:spcBef>
              <a:buSzPts val="3100"/>
            </a:pPr>
            <a:r>
              <a:rPr lang="es-AR" sz="3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Practique el uso de los mismos materiales que los estudiantes pueden usar en la prueba, es decir, papel borrador, actividades cronometradas, lápices y papel cuadriculado.</a:t>
            </a:r>
            <a:endParaRPr lang="es-AR" sz="31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93ab3baee3_1_366"/>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Autofit/>
          </a:bodyPr>
          <a:lstStyle/>
          <a:p>
            <a:pPr marL="0" marR="0">
              <a:lnSpc>
                <a:spcPct val="107000"/>
              </a:lnSpc>
              <a:spcBef>
                <a:spcPts val="0"/>
              </a:spcBef>
              <a:spcAft>
                <a:spcPts val="800"/>
              </a:spcAft>
            </a:pPr>
            <a:r>
              <a:rPr lang="es-419" sz="4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recursos puedo usar para ayudar a mi hijo a tener éxito?</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93ab3baee3_1_369"/>
          <p:cNvSpPr txBox="1">
            <a:spLocks noGrp="1"/>
          </p:cNvSpPr>
          <p:nvPr>
            <p:ph type="title" idx="4294967295"/>
          </p:nvPr>
        </p:nvSpPr>
        <p:spPr>
          <a:xfrm>
            <a:off x="537722" y="433775"/>
            <a:ext cx="10515600" cy="7746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s-419" sz="33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Guías de estudio</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sz="3300" b="1" dirty="0">
              <a:solidFill>
                <a:schemeClr val="dk1"/>
              </a:solidFill>
              <a:latin typeface="Arial"/>
              <a:ea typeface="Arial"/>
              <a:cs typeface="Arial"/>
              <a:sym typeface="Arial"/>
            </a:endParaRPr>
          </a:p>
        </p:txBody>
      </p:sp>
      <p:sp>
        <p:nvSpPr>
          <p:cNvPr id="344" name="Google Shape;344;g293ab3baee3_1_369"/>
          <p:cNvSpPr txBox="1">
            <a:spLocks noGrp="1"/>
          </p:cNvSpPr>
          <p:nvPr>
            <p:ph type="body" idx="4294967295"/>
          </p:nvPr>
        </p:nvSpPr>
        <p:spPr>
          <a:xfrm>
            <a:off x="415268" y="1095130"/>
            <a:ext cx="11546400" cy="4969500"/>
          </a:xfrm>
          <a:prstGeom prst="rect">
            <a:avLst/>
          </a:prstGeom>
          <a:noFill/>
          <a:ln>
            <a:noFill/>
          </a:ln>
        </p:spPr>
        <p:txBody>
          <a:bodyPr spcFirstLastPara="1" wrap="square" lIns="91425" tIns="45700" rIns="91425" bIns="45700" anchor="t" anchorCtr="0">
            <a:noAutofit/>
          </a:bodyPr>
          <a:lstStyle/>
          <a:p>
            <a:pPr marL="342900" marR="0" lvl="0" indent="-342900">
              <a:lnSpc>
                <a:spcPct val="90000"/>
              </a:lnSpc>
              <a:spcBef>
                <a:spcPts val="0"/>
              </a:spcBef>
              <a:spcAft>
                <a:spcPts val="0"/>
              </a:spcAft>
              <a:buFont typeface="Symbol" panose="05050102010706020507" pitchFamily="18" charset="2"/>
              <a:buChar char=""/>
              <a:tabLst>
                <a:tab pos="457200" algn="l"/>
              </a:tabLst>
            </a:pPr>
            <a:r>
              <a:rPr lang="es-419" sz="3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Guía de Estudio/Recursos de Georgia Milestones para Estudiantes y Padres </a:t>
            </a:r>
            <a:r>
              <a:rPr lang="es-419"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está formulada como un recurso para padres y estudiantes.  Contiene ejemplos de preguntas y actividades útiles para darle una idea del contenido que cubre la prueba y cómo se verán las preguntas de la prueba en la evaluación.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tabLst>
                <a:tab pos="457200" algn="l"/>
              </a:tabLst>
            </a:pPr>
            <a:r>
              <a:rPr lang="es-419"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preguntas de muestra están completamente explicadas y le dirán por qué cada respuesta es correcta o incorrecta.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s-419"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guías de estudio se pueden encontrar en la página de Recursos de Georgia</a:t>
            </a:r>
            <a:r>
              <a:rPr lang="es-419" sz="3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419"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Milestones del Departamento de Educación de Georgia en: </a:t>
            </a:r>
            <a:r>
              <a:rPr lang="en-US" sz="3200" u="sng" dirty="0">
                <a:solidFill>
                  <a:schemeClr val="hlink"/>
                </a:solidFill>
                <a:hlinkClick r:id="rId3"/>
              </a:rPr>
              <a:t>https://www.gadoe.org/Curriculum-Instruction-and-Assessment/Assessment/Pages/Milestones_Resources.aspx</a:t>
            </a:r>
            <a:r>
              <a:rPr lang="en-US" sz="3200" dirty="0"/>
              <a:t> </a:t>
            </a:r>
            <a:r>
              <a:rPr lang="en-US" sz="3200" dirty="0">
                <a:solidFill>
                  <a:schemeClr val="dk1"/>
                </a:solidFill>
                <a:latin typeface="Calibri"/>
                <a:ea typeface="Calibri"/>
                <a:cs typeface="Calibri"/>
                <a:sym typeface="Calibri"/>
              </a:rPr>
              <a:t> </a:t>
            </a:r>
            <a:endParaRPr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293ab3baee3_1_383"/>
          <p:cNvSpPr txBox="1">
            <a:spLocks noGrp="1"/>
          </p:cNvSpPr>
          <p:nvPr>
            <p:ph type="title" idx="4294967295"/>
          </p:nvPr>
        </p:nvSpPr>
        <p:spPr>
          <a:xfrm>
            <a:off x="320626" y="551639"/>
            <a:ext cx="10515600" cy="7731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s-419" sz="33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Guías de estudio – Cómo usarlas</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sz="3300" b="1" dirty="0">
              <a:solidFill>
                <a:schemeClr val="dk1"/>
              </a:solidFill>
              <a:latin typeface="Arial"/>
              <a:ea typeface="Arial"/>
              <a:cs typeface="Arial"/>
              <a:sym typeface="Arial"/>
            </a:endParaRPr>
          </a:p>
        </p:txBody>
      </p:sp>
      <p:sp>
        <p:nvSpPr>
          <p:cNvPr id="350" name="Google Shape;350;g293ab3baee3_1_383"/>
          <p:cNvSpPr txBox="1"/>
          <p:nvPr/>
        </p:nvSpPr>
        <p:spPr>
          <a:xfrm>
            <a:off x="1605750" y="1426200"/>
            <a:ext cx="9966000" cy="5162400"/>
          </a:xfrm>
          <a:prstGeom prst="rect">
            <a:avLst/>
          </a:prstGeom>
          <a:noFill/>
          <a:ln>
            <a:noFill/>
          </a:ln>
        </p:spPr>
        <p:txBody>
          <a:bodyPr spcFirstLastPara="1" wrap="square" lIns="91425" tIns="91425" rIns="91425" bIns="91425" anchor="t" anchorCtr="0">
            <a:noAutofit/>
          </a:bodyPr>
          <a:lstStyle/>
          <a:p>
            <a:pPr marL="0" marR="0">
              <a:lnSpc>
                <a:spcPct val="107000"/>
              </a:lnSpc>
              <a:spcBef>
                <a:spcPts val="0"/>
              </a:spcBef>
              <a:spcAft>
                <a:spcPts val="0"/>
              </a:spcAft>
            </a:pPr>
            <a:r>
              <a:rPr lang="es-419"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Reúna los materiales de su hijo que necesitará, como la guía, el bolígrafo o lápiz, el resaltador, el papel borrador, las notas del aula y los libros de texto.</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s-419"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Encuentre un lugar cómodo para que su hijo se siente que tenga buena iluminación y tiempo para concentrarse.  Eso significa que no hay televisión, juegos ni teléfonos.</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s-419"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07000"/>
              </a:lnSpc>
              <a:spcBef>
                <a:spcPts val="0"/>
              </a:spcBef>
              <a:spcAft>
                <a:spcPts val="0"/>
              </a:spcAft>
            </a:pPr>
            <a:r>
              <a:rPr lang="es-419"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Dedique algo de tiempo a su hijo después de la escuela dedicado al estudio. Establece una meta de cuánto tiempo vas a estudiar. Recuerda, pueden hacer un poco todos los días.</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s-419"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07000"/>
              </a:lnSpc>
              <a:spcBef>
                <a:spcPts val="0"/>
              </a:spcBef>
              <a:spcAft>
                <a:spcPts val="0"/>
              </a:spcAft>
            </a:pPr>
            <a:r>
              <a:rPr lang="es-419"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Invita a un compañero de estudio como un amigo, un hermano o incluso a ti mismo para practicar juntos, ¡cualquiera puede ayudarte! Haga preguntas y no olvide leer las instrucciones antes de comenzar. También puedes pedirle ayuda a tu profesor. Es mejor preguntar ahora y obtener respuestas.</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s-419"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No olvide animar a su hijo a leer cuidadosamente cada una de las opciones de preguntas y respuestas. Se debe animar a su hijo a usar papel borrador y a revisar siempre su trabajo.</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51" name="Google Shape;351;g293ab3baee3_1_383"/>
          <p:cNvPicPr preferRelativeResize="0"/>
          <p:nvPr/>
        </p:nvPicPr>
        <p:blipFill>
          <a:blip r:embed="rId3">
            <a:alphaModFix/>
          </a:blip>
          <a:stretch>
            <a:fillRect/>
          </a:stretch>
        </p:blipFill>
        <p:spPr>
          <a:xfrm>
            <a:off x="889200" y="1426200"/>
            <a:ext cx="773100" cy="773100"/>
          </a:xfrm>
          <a:prstGeom prst="rect">
            <a:avLst/>
          </a:prstGeom>
          <a:noFill/>
          <a:ln>
            <a:noFill/>
          </a:ln>
        </p:spPr>
      </p:pic>
      <p:pic>
        <p:nvPicPr>
          <p:cNvPr id="352" name="Google Shape;352;g293ab3baee3_1_383"/>
          <p:cNvPicPr preferRelativeResize="0"/>
          <p:nvPr/>
        </p:nvPicPr>
        <p:blipFill>
          <a:blip r:embed="rId4">
            <a:alphaModFix/>
          </a:blip>
          <a:stretch>
            <a:fillRect/>
          </a:stretch>
        </p:blipFill>
        <p:spPr>
          <a:xfrm>
            <a:off x="790825" y="2399125"/>
            <a:ext cx="871475" cy="871475"/>
          </a:xfrm>
          <a:prstGeom prst="rect">
            <a:avLst/>
          </a:prstGeom>
          <a:noFill/>
          <a:ln>
            <a:noFill/>
          </a:ln>
        </p:spPr>
      </p:pic>
      <p:pic>
        <p:nvPicPr>
          <p:cNvPr id="353" name="Google Shape;353;g293ab3baee3_1_383"/>
          <p:cNvPicPr preferRelativeResize="0"/>
          <p:nvPr/>
        </p:nvPicPr>
        <p:blipFill>
          <a:blip r:embed="rId5">
            <a:alphaModFix/>
          </a:blip>
          <a:stretch>
            <a:fillRect/>
          </a:stretch>
        </p:blipFill>
        <p:spPr>
          <a:xfrm>
            <a:off x="840011" y="3543800"/>
            <a:ext cx="773100" cy="773100"/>
          </a:xfrm>
          <a:prstGeom prst="rect">
            <a:avLst/>
          </a:prstGeom>
          <a:noFill/>
          <a:ln>
            <a:noFill/>
          </a:ln>
        </p:spPr>
      </p:pic>
      <p:pic>
        <p:nvPicPr>
          <p:cNvPr id="354" name="Google Shape;354;g293ab3baee3_1_383"/>
          <p:cNvPicPr preferRelativeResize="0"/>
          <p:nvPr/>
        </p:nvPicPr>
        <p:blipFill>
          <a:blip r:embed="rId6">
            <a:alphaModFix/>
          </a:blip>
          <a:stretch>
            <a:fillRect/>
          </a:stretch>
        </p:blipFill>
        <p:spPr>
          <a:xfrm>
            <a:off x="817775" y="4590100"/>
            <a:ext cx="817575" cy="817575"/>
          </a:xfrm>
          <a:prstGeom prst="rect">
            <a:avLst/>
          </a:prstGeom>
          <a:noFill/>
          <a:ln>
            <a:noFill/>
          </a:ln>
        </p:spPr>
      </p:pic>
      <p:pic>
        <p:nvPicPr>
          <p:cNvPr id="355" name="Google Shape;355;g293ab3baee3_1_383"/>
          <p:cNvPicPr preferRelativeResize="0"/>
          <p:nvPr/>
        </p:nvPicPr>
        <p:blipFill>
          <a:blip r:embed="rId7">
            <a:alphaModFix/>
          </a:blip>
          <a:stretch>
            <a:fillRect/>
          </a:stretch>
        </p:blipFill>
        <p:spPr>
          <a:xfrm>
            <a:off x="790813" y="5633450"/>
            <a:ext cx="871475" cy="871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293ab3baee3_1_386"/>
          <p:cNvSpPr txBox="1">
            <a:spLocks noGrp="1"/>
          </p:cNvSpPr>
          <p:nvPr>
            <p:ph type="title"/>
          </p:nvPr>
        </p:nvSpPr>
        <p:spPr>
          <a:xfrm>
            <a:off x="222000" y="1186478"/>
            <a:ext cx="9298800" cy="909900"/>
          </a:xfrm>
          <a:prstGeom prst="rect">
            <a:avLst/>
          </a:prstGeom>
          <a:noFill/>
          <a:ln>
            <a:noFill/>
          </a:ln>
        </p:spPr>
        <p:txBody>
          <a:bodyPr spcFirstLastPara="1" wrap="square" lIns="91425" tIns="45700" rIns="91425" bIns="45700" anchor="ctr" anchorCtr="0">
            <a:noAutofit/>
          </a:bodyPr>
          <a:lstStyle/>
          <a:p>
            <a:pPr marL="0" marR="0">
              <a:lnSpc>
                <a:spcPct val="107000"/>
              </a:lnSpc>
              <a:spcBef>
                <a:spcPts val="0"/>
              </a:spcBef>
              <a:spcAft>
                <a:spcPts val="800"/>
              </a:spcAft>
            </a:pPr>
            <a:r>
              <a:rPr lang="es-419" sz="4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¿Cómo tendrá mi hijo que demostrar lo que sabe?</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b="1" dirty="0"/>
          </a:p>
        </p:txBody>
      </p:sp>
      <p:sp>
        <p:nvSpPr>
          <p:cNvPr id="361" name="Google Shape;361;g293ab3baee3_1_386"/>
          <p:cNvSpPr txBox="1">
            <a:spLocks noGrp="1"/>
          </p:cNvSpPr>
          <p:nvPr>
            <p:ph type="body" idx="1"/>
          </p:nvPr>
        </p:nvSpPr>
        <p:spPr>
          <a:xfrm>
            <a:off x="934600" y="1820430"/>
            <a:ext cx="10713300" cy="4722600"/>
          </a:xfrm>
          <a:prstGeom prst="rect">
            <a:avLst/>
          </a:prstGeom>
          <a:noFill/>
          <a:ln>
            <a:noFill/>
          </a:ln>
        </p:spPr>
        <p:txBody>
          <a:bodyPr spcFirstLastPara="1" wrap="square" lIns="91425" tIns="45700" rIns="91425" bIns="45700" anchor="t" anchorCtr="0">
            <a:noAutofit/>
          </a:bodyPr>
          <a:lstStyle/>
          <a:p>
            <a:pPr marL="342900" marR="0" lvl="0" indent="-342900">
              <a:lnSpc>
                <a:spcPct val="90000"/>
              </a:lnSpc>
              <a:spcBef>
                <a:spcPts val="0"/>
              </a:spcBef>
              <a:spcAft>
                <a:spcPts val="0"/>
              </a:spcAft>
              <a:buFont typeface="Symbol" panose="05050102010706020507" pitchFamily="18" charset="2"/>
              <a:buChar char=""/>
              <a:tabLst>
                <a:tab pos="457200" algn="l"/>
              </a:tabLst>
            </a:pPr>
            <a:r>
              <a:rPr lang="es-419" sz="2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Echemos un vistazo a la plataforma en línea de GA </a:t>
            </a:r>
            <a:r>
              <a:rPr lang="es-419" sz="2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Experience</a:t>
            </a:r>
            <a:r>
              <a:rPr lang="es-419" sz="2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90000"/>
              </a:lnSpc>
              <a:spcBef>
                <a:spcPts val="0"/>
              </a:spcBef>
              <a:spcAft>
                <a:spcPts val="0"/>
              </a:spcAft>
            </a:pPr>
            <a:r>
              <a:rPr lang="es-419" sz="2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Enlace: </a:t>
            </a:r>
            <a:r>
              <a:rPr lang="en-US" sz="25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http://www.gaexperienceonline.com/</a:t>
            </a:r>
            <a:r>
              <a:rPr lang="en-US" sz="2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90000"/>
              </a:lnSpc>
              <a:spcBef>
                <a:spcPts val="0"/>
              </a:spcBef>
              <a:spcAft>
                <a:spcPts val="0"/>
              </a:spcAft>
              <a:buFont typeface="Courier New" panose="02070309020205020404" pitchFamily="49" charset="0"/>
              <a:buChar char="o"/>
              <a:tabLst>
                <a:tab pos="914400" algn="l"/>
              </a:tabLst>
            </a:pPr>
            <a:r>
              <a:rPr lang="es-419" sz="2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artículos de las pruebas de demostración son generales y están organizados en las tres bandas de grado en las áreas de contenido de Artes del Lenguaje Inglés, Matemáticas, Ciencias y Estudios Sociales.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90000"/>
              </a:lnSpc>
              <a:spcBef>
                <a:spcPts val="0"/>
              </a:spcBef>
              <a:spcAft>
                <a:spcPts val="0"/>
              </a:spcAft>
              <a:buFont typeface="Courier New" panose="02070309020205020404" pitchFamily="49" charset="0"/>
              <a:buChar char="o"/>
              <a:tabLst>
                <a:tab pos="914400" algn="l"/>
              </a:tabLst>
            </a:pPr>
            <a:r>
              <a:rPr lang="es-419" sz="2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ítems no representan necesariamente el contenido específico del nivel de grado que los estudiantes aprenden diariamente en sus aulas.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90000"/>
              </a:lnSpc>
              <a:spcBef>
                <a:spcPts val="0"/>
              </a:spcBef>
              <a:spcAft>
                <a:spcPts val="0"/>
              </a:spcAft>
              <a:buFont typeface="Courier New" panose="02070309020205020404" pitchFamily="49" charset="0"/>
              <a:buChar char="o"/>
              <a:tabLst>
                <a:tab pos="914400" algn="l"/>
              </a:tabLst>
            </a:pPr>
            <a:r>
              <a:rPr lang="es-419" sz="2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objetivo principal es permitir que los estudiantes experimenten, de primera mano, la funcionalidad de la plataforma de pruebas en línea. Las pruebas de muestra no se califican, ¡así que diviértete!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r>
              <a:rPr lang="es-419" sz="2900" dirty="0">
                <a:solidFill>
                  <a:srgbClr val="000000"/>
                </a:solidFill>
                <a:effectLst/>
                <a:latin typeface="Calibri" panose="020F0502020204030204" pitchFamily="34" charset="0"/>
                <a:ea typeface="Calibri" panose="020F0502020204030204" pitchFamily="34" charset="0"/>
              </a:rPr>
              <a:t>También está disponible un video tutorial guiado para revisar todas las funciones que ofrece la plataforma en línea de GA </a:t>
            </a:r>
            <a:r>
              <a:rPr lang="es-419" sz="2900" dirty="0" err="1">
                <a:solidFill>
                  <a:srgbClr val="000000"/>
                </a:solidFill>
                <a:effectLst/>
                <a:latin typeface="Calibri" panose="020F0502020204030204" pitchFamily="34" charset="0"/>
                <a:ea typeface="Calibri" panose="020F0502020204030204" pitchFamily="34" charset="0"/>
              </a:rPr>
              <a:t>Experience</a:t>
            </a:r>
            <a:r>
              <a:rPr lang="es-419" sz="2900" dirty="0">
                <a:solidFill>
                  <a:srgbClr val="000000"/>
                </a:solidFill>
                <a:effectLst/>
                <a:latin typeface="Calibri" panose="020F0502020204030204" pitchFamily="34" charset="0"/>
                <a:ea typeface="Calibri" panose="020F0502020204030204" pitchFamily="34" charset="0"/>
              </a:rPr>
              <a:t>. </a:t>
            </a:r>
            <a:endParaRPr sz="2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27</a:t>
            </a:fld>
            <a:endParaRPr/>
          </a:p>
        </p:txBody>
      </p:sp>
      <p:sp>
        <p:nvSpPr>
          <p:cNvPr id="368" name="Google Shape;368;p22"/>
          <p:cNvSpPr txBox="1">
            <a:spLocks noGrp="1"/>
          </p:cNvSpPr>
          <p:nvPr>
            <p:ph type="title" idx="4294967295"/>
          </p:nvPr>
        </p:nvSpPr>
        <p:spPr>
          <a:xfrm>
            <a:off x="361415" y="1331853"/>
            <a:ext cx="7288213" cy="708605"/>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s-419" sz="2400" i="1" dirty="0">
                <a:solidFill>
                  <a:srgbClr val="000000"/>
                </a:solidFill>
                <a:effectLst/>
                <a:latin typeface="Arial" panose="020B0604020202020204" pitchFamily="34" charset="0"/>
                <a:ea typeface="Arial" panose="020B0604020202020204" pitchFamily="34" charset="0"/>
                <a:cs typeface="Arial" panose="020B0604020202020204" pitchFamily="34" charset="0"/>
              </a:rPr>
              <a:t>¿Eres más inteligente que un niño de 3er grado?</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sz="2400" i="1" dirty="0">
              <a:solidFill>
                <a:schemeClr val="dk1"/>
              </a:solidFill>
              <a:latin typeface="Arial"/>
              <a:ea typeface="Arial"/>
              <a:cs typeface="Arial"/>
              <a:sym typeface="Arial"/>
            </a:endParaRPr>
          </a:p>
        </p:txBody>
      </p:sp>
      <p:sp>
        <p:nvSpPr>
          <p:cNvPr id="369" name="Google Shape;369;p22"/>
          <p:cNvSpPr txBox="1">
            <a:spLocks noGrp="1"/>
          </p:cNvSpPr>
          <p:nvPr>
            <p:ph type="body" idx="4294967295"/>
          </p:nvPr>
        </p:nvSpPr>
        <p:spPr>
          <a:xfrm>
            <a:off x="361415" y="2033219"/>
            <a:ext cx="7288213" cy="4508500"/>
          </a:xfrm>
          <a:prstGeom prst="rect">
            <a:avLst/>
          </a:prstGeom>
          <a:noFill/>
          <a:ln>
            <a:noFill/>
          </a:ln>
        </p:spPr>
        <p:txBody>
          <a:bodyPr spcFirstLastPara="1" wrap="square" lIns="91425" tIns="45700" rIns="91425" bIns="45700" anchor="t" anchorCtr="0">
            <a:normAutofit/>
          </a:bodyPr>
          <a:lstStyle/>
          <a:p>
            <a:pPr marL="0" marR="0">
              <a:lnSpc>
                <a:spcPct val="90000"/>
              </a:lnSpc>
              <a:spcBef>
                <a:spcPts val="0"/>
              </a:spcBef>
              <a:spcAft>
                <a:spcPts val="0"/>
              </a:spcAft>
            </a:pPr>
            <a:r>
              <a:rPr lang="es-419" sz="2100" dirty="0">
                <a:solidFill>
                  <a:srgbClr val="000000"/>
                </a:solidFill>
                <a:effectLst/>
                <a:latin typeface="Calibri" panose="020F0502020204030204" pitchFamily="34" charset="0"/>
                <a:ea typeface="Calibri" panose="020F0502020204030204" pitchFamily="34" charset="0"/>
              </a:rPr>
              <a:t>Las siguientes preguntas son tomadas de ejemplos de lo que un estudiante de 3er grado podría ver en las pruebas de Artes del Lenguaje y Matemáticas de Fin de Grado (EOG)Georgia Milestones.</a:t>
            </a:r>
            <a:endParaRPr lang="en-US" sz="1200" dirty="0">
              <a:effectLst/>
              <a:latin typeface="Times New Roman" panose="02020603050405020304" pitchFamily="18" charset="0"/>
              <a:ea typeface="Times New Roman" panose="02020603050405020304" pitchFamily="18" charset="0"/>
            </a:endParaRPr>
          </a:p>
          <a:p>
            <a:pPr marL="0" marR="0">
              <a:lnSpc>
                <a:spcPct val="90000"/>
              </a:lnSpc>
              <a:spcBef>
                <a:spcPts val="750"/>
              </a:spcBef>
              <a:spcAft>
                <a:spcPts val="0"/>
              </a:spcAft>
            </a:pPr>
            <a:r>
              <a:rPr lang="es-419" sz="2100" dirty="0">
                <a:solidFill>
                  <a:srgbClr val="000000"/>
                </a:solidFill>
                <a:effectLst/>
                <a:latin typeface="Calibri" panose="020F0502020204030204" pitchFamily="34" charset="0"/>
                <a:ea typeface="Calibri" panose="020F0502020204030204" pitchFamily="34" charset="0"/>
              </a:rPr>
              <a:t>En tu dispositivo electrónico, ve a </a:t>
            </a:r>
            <a:r>
              <a:rPr lang="es-419" sz="2800" b="1" dirty="0">
                <a:solidFill>
                  <a:srgbClr val="000000"/>
                </a:solidFill>
                <a:effectLst/>
                <a:latin typeface="Calibri" panose="020F0502020204030204" pitchFamily="34" charset="0"/>
                <a:ea typeface="Calibri" panose="020F0502020204030204" pitchFamily="34" charset="0"/>
              </a:rPr>
              <a:t>kahoot.it</a:t>
            </a:r>
            <a:endParaRPr lang="en-US" sz="1200" dirty="0">
              <a:effectLst/>
              <a:latin typeface="Times New Roman" panose="02020603050405020304" pitchFamily="18" charset="0"/>
              <a:ea typeface="Times New Roman" panose="02020603050405020304" pitchFamily="18" charset="0"/>
            </a:endParaRPr>
          </a:p>
          <a:p>
            <a:pPr marL="0" marR="0">
              <a:lnSpc>
                <a:spcPct val="90000"/>
              </a:lnSpc>
              <a:spcBef>
                <a:spcPts val="750"/>
              </a:spcBef>
              <a:spcAft>
                <a:spcPts val="0"/>
              </a:spcAft>
            </a:pPr>
            <a:r>
              <a:rPr lang="es-419" sz="2100" dirty="0">
                <a:solidFill>
                  <a:srgbClr val="000000"/>
                </a:solidFill>
                <a:effectLst/>
                <a:latin typeface="Calibri" panose="020F0502020204030204" pitchFamily="34" charset="0"/>
                <a:ea typeface="Calibri" panose="020F0502020204030204" pitchFamily="34" charset="0"/>
              </a:rPr>
              <a:t>Introduzca el siguiente </a:t>
            </a:r>
            <a:r>
              <a:rPr lang="es-419" sz="2800" b="1" dirty="0">
                <a:solidFill>
                  <a:srgbClr val="000000"/>
                </a:solidFill>
                <a:effectLst/>
                <a:latin typeface="Calibri" panose="020F0502020204030204" pitchFamily="34" charset="0"/>
                <a:ea typeface="Calibri" panose="020F0502020204030204" pitchFamily="34" charset="0"/>
              </a:rPr>
              <a:t>PIN</a:t>
            </a:r>
            <a:r>
              <a:rPr lang="es-419" sz="2100" dirty="0">
                <a:solidFill>
                  <a:srgbClr val="000000"/>
                </a:solidFill>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marL="0" marR="0">
              <a:lnSpc>
                <a:spcPct val="90000"/>
              </a:lnSpc>
              <a:spcBef>
                <a:spcPts val="750"/>
              </a:spcBef>
              <a:spcAft>
                <a:spcPts val="0"/>
              </a:spcAft>
            </a:pPr>
            <a:r>
              <a:rPr lang="es-419" sz="2100" dirty="0">
                <a:solidFill>
                  <a:srgbClr val="000000"/>
                </a:solidFill>
                <a:effectLst/>
                <a:latin typeface="Calibri" panose="020F0502020204030204" pitchFamily="34" charset="0"/>
                <a:ea typeface="Calibri" panose="020F0502020204030204" pitchFamily="34" charset="0"/>
              </a:rPr>
              <a:t>Ingresa el nombre de un </a:t>
            </a:r>
            <a:r>
              <a:rPr lang="es-419" sz="2800" b="1" dirty="0">
                <a:solidFill>
                  <a:srgbClr val="000000"/>
                </a:solidFill>
                <a:effectLst/>
                <a:latin typeface="Calibri" panose="020F0502020204030204" pitchFamily="34" charset="0"/>
                <a:ea typeface="Calibri" panose="020F0502020204030204" pitchFamily="34" charset="0"/>
              </a:rPr>
              <a:t>equipo/jugador</a:t>
            </a:r>
            <a:endParaRPr lang="en-US" sz="1200" dirty="0">
              <a:effectLst/>
              <a:latin typeface="Times New Roman" panose="02020603050405020304" pitchFamily="18" charset="0"/>
              <a:ea typeface="Times New Roman" panose="02020603050405020304" pitchFamily="18" charset="0"/>
            </a:endParaRPr>
          </a:p>
          <a:p>
            <a:pPr marL="0" marR="0">
              <a:lnSpc>
                <a:spcPct val="90000"/>
              </a:lnSpc>
              <a:spcBef>
                <a:spcPts val="750"/>
              </a:spcBef>
              <a:spcAft>
                <a:spcPts val="0"/>
              </a:spcAft>
            </a:pPr>
            <a:r>
              <a:rPr lang="en-US" sz="2100" dirty="0">
                <a:solidFill>
                  <a:srgbClr val="000000"/>
                </a:solidFill>
                <a:effectLst/>
                <a:latin typeface="Calibri" panose="020F0502020204030204" pitchFamily="34" charset="0"/>
                <a:ea typeface="Calibri" panose="020F0502020204030204" pitchFamily="34" charset="0"/>
              </a:rPr>
              <a:t>¡A </a:t>
            </a:r>
            <a:r>
              <a:rPr lang="en-US" sz="2800" b="1" dirty="0" err="1">
                <a:solidFill>
                  <a:srgbClr val="000000"/>
                </a:solidFill>
                <a:effectLst/>
                <a:latin typeface="Calibri" panose="020F0502020204030204" pitchFamily="34" charset="0"/>
                <a:ea typeface="Calibri" panose="020F0502020204030204" pitchFamily="34" charset="0"/>
              </a:rPr>
              <a:t>jugar</a:t>
            </a:r>
            <a:r>
              <a:rPr lang="en-US" sz="2100" dirty="0">
                <a:solidFill>
                  <a:srgbClr val="000000"/>
                </a:solidFill>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marL="0" marR="0" lvl="0" indent="0" algn="l" rtl="0">
              <a:lnSpc>
                <a:spcPct val="90000"/>
              </a:lnSpc>
              <a:spcBef>
                <a:spcPts val="0"/>
              </a:spcBef>
              <a:spcAft>
                <a:spcPts val="0"/>
              </a:spcAft>
              <a:buClr>
                <a:schemeClr val="dk1"/>
              </a:buClr>
              <a:buSzPts val="2100"/>
              <a:buFont typeface="Arial"/>
              <a:buNone/>
            </a:pPr>
            <a:endParaRPr sz="2100" dirty="0">
              <a:solidFill>
                <a:schemeClr val="dk1"/>
              </a:solidFill>
              <a:latin typeface="Calibri"/>
              <a:ea typeface="Calibri"/>
              <a:cs typeface="Calibri"/>
              <a:sym typeface="Calibri"/>
            </a:endParaRPr>
          </a:p>
        </p:txBody>
      </p:sp>
      <p:pic>
        <p:nvPicPr>
          <p:cNvPr id="370" name="Google Shape;370;p22" descr="File:Red apple with leaf.svg - Wikimedia Commons"/>
          <p:cNvPicPr preferRelativeResize="0"/>
          <p:nvPr/>
        </p:nvPicPr>
        <p:blipFill rotWithShape="1">
          <a:blip r:embed="rId3">
            <a:alphaModFix/>
          </a:blip>
          <a:srcRect/>
          <a:stretch/>
        </p:blipFill>
        <p:spPr>
          <a:xfrm>
            <a:off x="8919736" y="893476"/>
            <a:ext cx="2754078" cy="2754078"/>
          </a:xfrm>
          <a:prstGeom prst="rect">
            <a:avLst/>
          </a:prstGeom>
          <a:noFill/>
          <a:ln>
            <a:noFill/>
          </a:ln>
        </p:spPr>
      </p:pic>
      <p:sp>
        <p:nvSpPr>
          <p:cNvPr id="371" name="Google Shape;371;p22"/>
          <p:cNvSpPr txBox="1"/>
          <p:nvPr/>
        </p:nvSpPr>
        <p:spPr>
          <a:xfrm rot="1780233">
            <a:off x="9383934" y="2012670"/>
            <a:ext cx="1825681" cy="954067"/>
          </a:xfrm>
          <a:prstGeom prst="rect">
            <a:avLst/>
          </a:prstGeom>
          <a:noFill/>
          <a:ln>
            <a:noFill/>
          </a:ln>
        </p:spPr>
        <p:txBody>
          <a:bodyPr spcFirstLastPara="1" wrap="square" lIns="91425" tIns="45700" rIns="91425" bIns="45700" anchor="t" anchorCtr="0">
            <a:spAutoFit/>
          </a:bodyPr>
          <a:lstStyle/>
          <a:p>
            <a:pPr marL="0" marR="0" algn="ctr">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¡Vamos a </a:t>
            </a:r>
            <a:r>
              <a:rPr lang="en-US" sz="2800" dirty="0" err="1">
                <a:solidFill>
                  <a:srgbClr val="000000"/>
                </a:solidFill>
                <a:effectLst/>
                <a:latin typeface="Calibri" panose="020F0502020204030204" pitchFamily="34" charset="0"/>
                <a:ea typeface="Calibri" panose="020F0502020204030204" pitchFamily="34" charset="0"/>
              </a:rPr>
              <a:t>practicar</a:t>
            </a:r>
            <a:r>
              <a:rPr lang="en-US" sz="2800" dirty="0">
                <a:solidFill>
                  <a:srgbClr val="000000"/>
                </a:solidFill>
                <a:effectLst/>
                <a:latin typeface="Calibri" panose="020F0502020204030204" pitchFamily="34"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pic>
        <p:nvPicPr>
          <p:cNvPr id="372" name="Google Shape;372;p22"/>
          <p:cNvPicPr preferRelativeResize="0"/>
          <p:nvPr/>
        </p:nvPicPr>
        <p:blipFill rotWithShape="1">
          <a:blip r:embed="rId4">
            <a:alphaModFix/>
          </a:blip>
          <a:srcRect/>
          <a:stretch/>
        </p:blipFill>
        <p:spPr>
          <a:xfrm>
            <a:off x="6799400" y="2667008"/>
            <a:ext cx="1485900" cy="1524000"/>
          </a:xfrm>
          <a:prstGeom prst="rect">
            <a:avLst/>
          </a:prstGeom>
          <a:noFill/>
          <a:ln>
            <a:noFill/>
          </a:ln>
        </p:spPr>
      </p:pic>
      <p:sp>
        <p:nvSpPr>
          <p:cNvPr id="373" name="Google Shape;373;p22"/>
          <p:cNvSpPr txBox="1"/>
          <p:nvPr/>
        </p:nvSpPr>
        <p:spPr>
          <a:xfrm>
            <a:off x="6759159" y="4305502"/>
            <a:ext cx="4926600" cy="1754286"/>
          </a:xfrm>
          <a:prstGeom prst="rect">
            <a:avLst/>
          </a:prstGeom>
          <a:noFill/>
          <a:ln>
            <a:noFill/>
          </a:ln>
        </p:spPr>
        <p:txBody>
          <a:bodyPr spcFirstLastPara="1" wrap="square" lIns="91425" tIns="45700" rIns="91425" bIns="45700" anchor="t" anchorCtr="0">
            <a:spAutoFit/>
          </a:bodyPr>
          <a:lstStyle/>
          <a:p>
            <a:pPr marL="0" marR="0">
              <a:spcBef>
                <a:spcPts val="0"/>
              </a:spcBef>
              <a:spcAft>
                <a:spcPts val="0"/>
              </a:spcAft>
            </a:pPr>
            <a:r>
              <a:rPr lang="es-419" sz="1800" dirty="0">
                <a:solidFill>
                  <a:srgbClr val="000000"/>
                </a:solidFill>
                <a:effectLst/>
                <a:latin typeface="Calibri" panose="020F0502020204030204" pitchFamily="34" charset="0"/>
                <a:ea typeface="Calibri" panose="020F0502020204030204" pitchFamily="34" charset="0"/>
              </a:rPr>
              <a:t>Para obtener recursos más específicos para el nivel de grado, visite el </a:t>
            </a:r>
            <a:r>
              <a:rPr lang="es-419" sz="1800" u="sng" dirty="0">
                <a:solidFill>
                  <a:srgbClr val="000000"/>
                </a:solidFill>
                <a:effectLst/>
                <a:latin typeface="Calibri" panose="020F0502020204030204" pitchFamily="34" charset="0"/>
                <a:ea typeface="Calibri" panose="020F0502020204030204" pitchFamily="34" charset="0"/>
                <a:hlinkClick r:id="rId5"/>
              </a:rPr>
              <a:t>sitio web del Sistema de Evaluación de Georgia Milestones de GaDOE</a:t>
            </a:r>
            <a:r>
              <a:rPr lang="es-419" sz="1800" u="none" strike="noStrike" dirty="0">
                <a:solidFill>
                  <a:srgbClr val="000000"/>
                </a:solidFill>
                <a:effectLst/>
                <a:latin typeface="Calibri" panose="020F0502020204030204" pitchFamily="34" charset="0"/>
                <a:ea typeface="Calibri" panose="020F0502020204030204" pitchFamily="34" charset="0"/>
              </a:rPr>
              <a:t>(Departamento de Educación)</a:t>
            </a:r>
            <a:r>
              <a:rPr lang="es-419" sz="1800" dirty="0">
                <a:solidFill>
                  <a:srgbClr val="000000"/>
                </a:solidFill>
                <a:effectLst/>
                <a:latin typeface="Calibri" panose="020F0502020204030204" pitchFamily="34" charset="0"/>
                <a:ea typeface="Calibri" panose="020F0502020204030204" pitchFamily="34" charset="0"/>
              </a:rPr>
              <a:t> y nuestra </a:t>
            </a:r>
            <a:r>
              <a:rPr lang="es-419" sz="1800" u="sng" dirty="0">
                <a:solidFill>
                  <a:srgbClr val="000000"/>
                </a:solidFill>
                <a:effectLst/>
                <a:latin typeface="Calibri" panose="020F0502020204030204" pitchFamily="34" charset="0"/>
                <a:ea typeface="Calibri" panose="020F0502020204030204" pitchFamily="34" charset="0"/>
                <a:hlinkClick r:id="rId6"/>
              </a:rPr>
              <a:t>página de evaluación en el sitio web de las Escuelas del Condado de Henry</a:t>
            </a:r>
            <a:r>
              <a:rPr lang="es-419" sz="1800" dirty="0">
                <a:solidFill>
                  <a:srgbClr val="000000"/>
                </a:solidFill>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p:txBody>
      </p:sp>
      <p:sp>
        <p:nvSpPr>
          <p:cNvPr id="374" name="Google Shape;374;p22"/>
          <p:cNvSpPr txBox="1"/>
          <p:nvPr/>
        </p:nvSpPr>
        <p:spPr>
          <a:xfrm>
            <a:off x="2628026" y="564043"/>
            <a:ext cx="8342747" cy="708605"/>
          </a:xfrm>
          <a:prstGeom prst="rect">
            <a:avLst/>
          </a:prstGeom>
          <a:noFill/>
          <a:ln>
            <a:noFill/>
          </a:ln>
        </p:spPr>
        <p:txBody>
          <a:bodyPr spcFirstLastPara="1" wrap="square" lIns="91425" tIns="45700" rIns="91425" bIns="45700" anchor="ctr" anchorCtr="0">
            <a:noAutofit/>
          </a:bodyPr>
          <a:lstStyle/>
          <a:p>
            <a:pPr marL="0" marR="0">
              <a:lnSpc>
                <a:spcPct val="90000"/>
              </a:lnSpc>
              <a:spcBef>
                <a:spcPts val="0"/>
              </a:spcBef>
              <a:spcAft>
                <a:spcPts val="0"/>
              </a:spcAft>
            </a:pPr>
            <a:r>
              <a:rPr lang="es-419" sz="3200" b="1" dirty="0">
                <a:solidFill>
                  <a:srgbClr val="000000"/>
                </a:solidFill>
                <a:effectLst/>
                <a:latin typeface="Arial" panose="020B0604020202020204" pitchFamily="34" charset="0"/>
                <a:ea typeface="Arial" panose="020B0604020202020204" pitchFamily="34" charset="0"/>
              </a:rPr>
              <a:t>¿Qué necesita saber mi hijo?</a:t>
            </a:r>
            <a:endParaRPr sz="3200" b="1"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28</a:t>
            </a:fld>
            <a:endParaRPr/>
          </a:p>
        </p:txBody>
      </p:sp>
      <p:sp>
        <p:nvSpPr>
          <p:cNvPr id="381" name="Google Shape;381;p23"/>
          <p:cNvSpPr txBox="1">
            <a:spLocks noGrp="1"/>
          </p:cNvSpPr>
          <p:nvPr>
            <p:ph type="title" idx="4294967295"/>
          </p:nvPr>
        </p:nvSpPr>
        <p:spPr>
          <a:xfrm>
            <a:off x="838200" y="1105695"/>
            <a:ext cx="10515600" cy="675142"/>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s-419" sz="2400" b="1" i="1" dirty="0">
                <a:solidFill>
                  <a:srgbClr val="000000"/>
                </a:solidFill>
                <a:effectLst/>
                <a:latin typeface="Arial" panose="020B0604020202020204" pitchFamily="34" charset="0"/>
                <a:ea typeface="Arial" panose="020B0604020202020204" pitchFamily="34" charset="0"/>
                <a:cs typeface="Arial" panose="020B0604020202020204" pitchFamily="34" charset="0"/>
              </a:rPr>
              <a:t>¿Eres más inteligente que un estudiante de 6º grado?</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sz="2400" b="1" i="1" dirty="0">
              <a:solidFill>
                <a:schemeClr val="dk1"/>
              </a:solidFill>
              <a:latin typeface="Arial"/>
              <a:ea typeface="Arial"/>
              <a:cs typeface="Arial"/>
              <a:sym typeface="Arial"/>
            </a:endParaRPr>
          </a:p>
        </p:txBody>
      </p:sp>
      <p:sp>
        <p:nvSpPr>
          <p:cNvPr id="382" name="Google Shape;382;p23"/>
          <p:cNvSpPr txBox="1">
            <a:spLocks noGrp="1"/>
          </p:cNvSpPr>
          <p:nvPr>
            <p:ph type="body" idx="4294967295"/>
          </p:nvPr>
        </p:nvSpPr>
        <p:spPr>
          <a:xfrm>
            <a:off x="384565" y="2030413"/>
            <a:ext cx="7288213" cy="3046751"/>
          </a:xfrm>
          <a:prstGeom prst="rect">
            <a:avLst/>
          </a:prstGeom>
          <a:noFill/>
          <a:ln>
            <a:noFill/>
          </a:ln>
        </p:spPr>
        <p:txBody>
          <a:bodyPr spcFirstLastPara="1" wrap="square" lIns="91425" tIns="45700" rIns="91425" bIns="45700" anchor="t" anchorCtr="0">
            <a:normAutofit lnSpcReduction="10000"/>
          </a:bodyPr>
          <a:lstStyle/>
          <a:p>
            <a:pPr marL="0" marR="0">
              <a:lnSpc>
                <a:spcPct val="90000"/>
              </a:lnSpc>
              <a:spcBef>
                <a:spcPts val="0"/>
              </a:spcBef>
              <a:spcAft>
                <a:spcPts val="0"/>
              </a:spcAft>
            </a:pPr>
            <a:r>
              <a:rPr lang="es-419" sz="2100" dirty="0">
                <a:solidFill>
                  <a:srgbClr val="000000"/>
                </a:solidFill>
                <a:effectLst/>
                <a:latin typeface="Calibri" panose="020F0502020204030204" pitchFamily="34" charset="0"/>
                <a:ea typeface="Calibri" panose="020F0502020204030204" pitchFamily="34" charset="0"/>
              </a:rPr>
              <a:t>Las siguientes preguntas se toman de ejemplos de lo que un estudiante de 6º grado podría ver en las pruebas de </a:t>
            </a:r>
            <a:r>
              <a:rPr kumimoji="0" lang="es-419" sz="2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a:sym typeface="Calibri"/>
              </a:rPr>
              <a:t>Artes del Lenguaje y Matemáticas de Fin de Grado (EOG)Georgia Milestones. </a:t>
            </a:r>
          </a:p>
          <a:p>
            <a:pPr marL="0" marR="0">
              <a:lnSpc>
                <a:spcPct val="90000"/>
              </a:lnSpc>
              <a:spcBef>
                <a:spcPts val="0"/>
              </a:spcBef>
              <a:spcAft>
                <a:spcPts val="0"/>
              </a:spcAft>
            </a:pPr>
            <a:r>
              <a:rPr lang="es-419" sz="2100" dirty="0">
                <a:solidFill>
                  <a:srgbClr val="000000"/>
                </a:solidFill>
                <a:effectLst/>
                <a:latin typeface="Calibri" panose="020F0502020204030204" pitchFamily="34" charset="0"/>
                <a:ea typeface="Calibri" panose="020F0502020204030204" pitchFamily="34" charset="0"/>
              </a:rPr>
              <a:t>En tu dispositivo electrónico, ve a </a:t>
            </a:r>
            <a:r>
              <a:rPr lang="es-419" sz="2800" b="1" dirty="0">
                <a:solidFill>
                  <a:srgbClr val="000000"/>
                </a:solidFill>
                <a:effectLst/>
                <a:latin typeface="Calibri" panose="020F0502020204030204" pitchFamily="34" charset="0"/>
                <a:ea typeface="Calibri" panose="020F0502020204030204" pitchFamily="34" charset="0"/>
              </a:rPr>
              <a:t>kahoot.it</a:t>
            </a:r>
            <a:endParaRPr lang="en-US" sz="1200" dirty="0">
              <a:effectLst/>
              <a:latin typeface="Times New Roman" panose="02020603050405020304" pitchFamily="18" charset="0"/>
              <a:ea typeface="Times New Roman" panose="02020603050405020304" pitchFamily="18" charset="0"/>
            </a:endParaRPr>
          </a:p>
          <a:p>
            <a:pPr marL="0" marR="0">
              <a:lnSpc>
                <a:spcPct val="90000"/>
              </a:lnSpc>
              <a:spcBef>
                <a:spcPts val="750"/>
              </a:spcBef>
              <a:spcAft>
                <a:spcPts val="0"/>
              </a:spcAft>
            </a:pPr>
            <a:r>
              <a:rPr lang="es-419" sz="2100" dirty="0">
                <a:solidFill>
                  <a:srgbClr val="000000"/>
                </a:solidFill>
                <a:effectLst/>
                <a:latin typeface="Calibri" panose="020F0502020204030204" pitchFamily="34" charset="0"/>
                <a:ea typeface="Calibri" panose="020F0502020204030204" pitchFamily="34" charset="0"/>
              </a:rPr>
              <a:t>Introduzca el siguiente </a:t>
            </a:r>
            <a:r>
              <a:rPr lang="es-419" sz="2800" b="1" dirty="0">
                <a:solidFill>
                  <a:srgbClr val="000000"/>
                </a:solidFill>
                <a:effectLst/>
                <a:latin typeface="Calibri" panose="020F0502020204030204" pitchFamily="34" charset="0"/>
                <a:ea typeface="Calibri" panose="020F0502020204030204" pitchFamily="34" charset="0"/>
              </a:rPr>
              <a:t>PIN</a:t>
            </a:r>
            <a:r>
              <a:rPr lang="es-419" sz="2100" dirty="0">
                <a:solidFill>
                  <a:srgbClr val="000000"/>
                </a:solidFill>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marL="0" marR="0">
              <a:lnSpc>
                <a:spcPct val="90000"/>
              </a:lnSpc>
              <a:spcBef>
                <a:spcPts val="750"/>
              </a:spcBef>
              <a:spcAft>
                <a:spcPts val="0"/>
              </a:spcAft>
            </a:pPr>
            <a:r>
              <a:rPr lang="es-419" sz="2100" dirty="0">
                <a:solidFill>
                  <a:srgbClr val="000000"/>
                </a:solidFill>
                <a:effectLst/>
                <a:latin typeface="Calibri" panose="020F0502020204030204" pitchFamily="34" charset="0"/>
                <a:ea typeface="Calibri" panose="020F0502020204030204" pitchFamily="34" charset="0"/>
              </a:rPr>
              <a:t>Ingresa el nombre de un </a:t>
            </a:r>
            <a:r>
              <a:rPr lang="es-419" sz="2800" b="1" dirty="0">
                <a:solidFill>
                  <a:srgbClr val="000000"/>
                </a:solidFill>
                <a:effectLst/>
                <a:latin typeface="Calibri" panose="020F0502020204030204" pitchFamily="34" charset="0"/>
                <a:ea typeface="Calibri" panose="020F0502020204030204" pitchFamily="34" charset="0"/>
              </a:rPr>
              <a:t>equipo/jugador</a:t>
            </a:r>
            <a:endParaRPr lang="en-US" sz="1200" dirty="0">
              <a:effectLst/>
              <a:latin typeface="Times New Roman" panose="02020603050405020304" pitchFamily="18" charset="0"/>
              <a:ea typeface="Times New Roman" panose="02020603050405020304" pitchFamily="18" charset="0"/>
            </a:endParaRPr>
          </a:p>
          <a:p>
            <a:pPr marL="0" marR="0">
              <a:lnSpc>
                <a:spcPct val="90000"/>
              </a:lnSpc>
              <a:spcBef>
                <a:spcPts val="750"/>
              </a:spcBef>
              <a:spcAft>
                <a:spcPts val="0"/>
              </a:spcAft>
            </a:pPr>
            <a:r>
              <a:rPr lang="en-US" sz="2100" dirty="0">
                <a:solidFill>
                  <a:srgbClr val="000000"/>
                </a:solidFill>
                <a:effectLst/>
                <a:latin typeface="Calibri" panose="020F0502020204030204" pitchFamily="34" charset="0"/>
                <a:ea typeface="Calibri" panose="020F0502020204030204" pitchFamily="34" charset="0"/>
              </a:rPr>
              <a:t>¡A </a:t>
            </a:r>
            <a:r>
              <a:rPr lang="en-US" sz="2800" b="1" dirty="0" err="1">
                <a:solidFill>
                  <a:srgbClr val="000000"/>
                </a:solidFill>
                <a:effectLst/>
                <a:latin typeface="Calibri" panose="020F0502020204030204" pitchFamily="34" charset="0"/>
                <a:ea typeface="Calibri" panose="020F0502020204030204" pitchFamily="34" charset="0"/>
              </a:rPr>
              <a:t>jugar</a:t>
            </a:r>
            <a:r>
              <a:rPr lang="en-US" sz="2100" dirty="0">
                <a:solidFill>
                  <a:srgbClr val="000000"/>
                </a:solidFill>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marL="0" marR="0" lvl="0" indent="0" algn="l" rtl="0">
              <a:lnSpc>
                <a:spcPct val="90000"/>
              </a:lnSpc>
              <a:spcBef>
                <a:spcPts val="0"/>
              </a:spcBef>
              <a:spcAft>
                <a:spcPts val="0"/>
              </a:spcAft>
              <a:buClr>
                <a:schemeClr val="dk1"/>
              </a:buClr>
              <a:buSzPts val="2100"/>
              <a:buFont typeface="Arial"/>
              <a:buNone/>
            </a:pPr>
            <a:endParaRPr sz="2100" dirty="0">
              <a:solidFill>
                <a:schemeClr val="dk1"/>
              </a:solidFill>
              <a:latin typeface="Calibri"/>
              <a:ea typeface="Calibri"/>
              <a:cs typeface="Calibri"/>
              <a:sym typeface="Calibri"/>
            </a:endParaRPr>
          </a:p>
        </p:txBody>
      </p:sp>
      <p:pic>
        <p:nvPicPr>
          <p:cNvPr id="383" name="Google Shape;383;p23" descr="File:Red apple with leaf.svg - Wikimedia Commons"/>
          <p:cNvPicPr preferRelativeResize="0"/>
          <p:nvPr/>
        </p:nvPicPr>
        <p:blipFill rotWithShape="1">
          <a:blip r:embed="rId3">
            <a:alphaModFix/>
          </a:blip>
          <a:srcRect/>
          <a:stretch/>
        </p:blipFill>
        <p:spPr>
          <a:xfrm>
            <a:off x="8919736" y="893476"/>
            <a:ext cx="2754078" cy="2754078"/>
          </a:xfrm>
          <a:prstGeom prst="rect">
            <a:avLst/>
          </a:prstGeom>
          <a:noFill/>
          <a:ln>
            <a:noFill/>
          </a:ln>
        </p:spPr>
      </p:pic>
      <p:sp>
        <p:nvSpPr>
          <p:cNvPr id="384" name="Google Shape;384;p23"/>
          <p:cNvSpPr txBox="1"/>
          <p:nvPr/>
        </p:nvSpPr>
        <p:spPr>
          <a:xfrm rot="1780233">
            <a:off x="9204864" y="1971226"/>
            <a:ext cx="1825681" cy="126184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mj-lt"/>
                <a:ea typeface="Calibri" panose="020F0502020204030204" pitchFamily="34" charset="0"/>
                <a:cs typeface="Arial"/>
                <a:sym typeface="Arial"/>
              </a:rPr>
              <a:t>¡Vamos a </a:t>
            </a:r>
            <a:r>
              <a:rPr kumimoji="0" lang="en-US" sz="2400" b="0" i="0" u="none" strike="noStrike" kern="0" cap="none" spc="0" normalizeH="0" baseline="0" noProof="0" dirty="0" err="1">
                <a:ln>
                  <a:noFill/>
                </a:ln>
                <a:solidFill>
                  <a:srgbClr val="000000"/>
                </a:solidFill>
                <a:effectLst/>
                <a:uLnTx/>
                <a:uFillTx/>
                <a:latin typeface="+mj-lt"/>
                <a:ea typeface="Calibri" panose="020F0502020204030204" pitchFamily="34" charset="0"/>
                <a:cs typeface="Arial"/>
                <a:sym typeface="Arial"/>
              </a:rPr>
              <a:t>practicar</a:t>
            </a:r>
            <a:r>
              <a:rPr kumimoji="0" lang="en-US" sz="2400" b="0" i="0" u="none" strike="noStrike" kern="0" cap="none" spc="0" normalizeH="0" baseline="0" noProof="0" dirty="0">
                <a:ln>
                  <a:noFill/>
                </a:ln>
                <a:solidFill>
                  <a:srgbClr val="000000"/>
                </a:solidFill>
                <a:effectLst/>
                <a:uLnTx/>
                <a:uFillTx/>
                <a:latin typeface="+mj-lt"/>
                <a:ea typeface="Calibri" panose="020F0502020204030204" pitchFamily="34" charset="0"/>
                <a:cs typeface="Arial"/>
                <a:sym typeface="Arial"/>
              </a:rPr>
              <a:t>!</a:t>
            </a:r>
            <a:endParaRPr kumimoji="0" lang="en-US" sz="2400" b="0" i="0" u="none" strike="noStrike" kern="0" cap="none" spc="0" normalizeH="0" baseline="0" noProof="0" dirty="0">
              <a:ln>
                <a:noFill/>
              </a:ln>
              <a:solidFill>
                <a:srgbClr val="000000"/>
              </a:solidFill>
              <a:effectLst/>
              <a:uLnTx/>
              <a:uFillTx/>
              <a:latin typeface="+mj-lt"/>
              <a:ea typeface="Times New Roman" panose="02020603050405020304" pitchFamily="18" charset="0"/>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385" name="Google Shape;385;p23"/>
          <p:cNvPicPr preferRelativeResize="0"/>
          <p:nvPr/>
        </p:nvPicPr>
        <p:blipFill rotWithShape="1">
          <a:blip r:embed="rId4">
            <a:alphaModFix/>
          </a:blip>
          <a:srcRect/>
          <a:stretch/>
        </p:blipFill>
        <p:spPr>
          <a:xfrm>
            <a:off x="7124700" y="2539633"/>
            <a:ext cx="1485900" cy="1524000"/>
          </a:xfrm>
          <a:prstGeom prst="rect">
            <a:avLst/>
          </a:prstGeom>
          <a:noFill/>
          <a:ln>
            <a:noFill/>
          </a:ln>
        </p:spPr>
      </p:pic>
      <p:sp>
        <p:nvSpPr>
          <p:cNvPr id="386" name="Google Shape;386;p23"/>
          <p:cNvSpPr txBox="1"/>
          <p:nvPr/>
        </p:nvSpPr>
        <p:spPr>
          <a:xfrm>
            <a:off x="6296610" y="4381263"/>
            <a:ext cx="4926563" cy="17542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Para obtener recursos más específicos para el nivel de grado, visite el </a:t>
            </a:r>
            <a:r>
              <a:rPr kumimoji="0" lang="es-419" sz="18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hlinkClick r:id="rId5"/>
              </a:rPr>
              <a:t>sitio web del Sistema de Evaluación de Georgia Milestones de GaDOE</a:t>
            </a:r>
            <a:r>
              <a:rPr kumimoji="0" lang="es-419"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(Departamento de Educación) y nuestra </a:t>
            </a:r>
            <a:r>
              <a:rPr kumimoji="0" lang="es-419" sz="1800" b="0"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hlinkClick r:id="rId6"/>
              </a:rPr>
              <a:t>página de evaluación en el sitio web de las Escuelas del Condado de Henry</a:t>
            </a:r>
            <a:r>
              <a:rPr kumimoji="0" lang="es-419"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a:t>
            </a:r>
            <a:endParaRPr lang="en-US" sz="1800" b="0" i="0" u="none" strike="noStrike" cap="none" dirty="0">
              <a:solidFill>
                <a:schemeClr val="dk1"/>
              </a:solidFill>
              <a:latin typeface="Calibri"/>
              <a:ea typeface="Calibri"/>
              <a:cs typeface="Calibri"/>
              <a:sym typeface="Calibri"/>
            </a:endParaRPr>
          </a:p>
        </p:txBody>
      </p:sp>
      <p:sp>
        <p:nvSpPr>
          <p:cNvPr id="387" name="Google Shape;387;p23"/>
          <p:cNvSpPr txBox="1"/>
          <p:nvPr/>
        </p:nvSpPr>
        <p:spPr>
          <a:xfrm>
            <a:off x="2649218" y="486044"/>
            <a:ext cx="8342747" cy="70860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¿Qué necesita saber mi hijo?</a:t>
            </a:r>
            <a:endParaRPr sz="3200" b="1" i="0" u="none" strike="noStrike" cap="none"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29</a:t>
            </a:fld>
            <a:endParaRPr dirty="0"/>
          </a:p>
        </p:txBody>
      </p:sp>
      <p:sp>
        <p:nvSpPr>
          <p:cNvPr id="394" name="Google Shape;394;p24"/>
          <p:cNvSpPr txBox="1">
            <a:spLocks noGrp="1"/>
          </p:cNvSpPr>
          <p:nvPr>
            <p:ph type="title" idx="4294967295"/>
          </p:nvPr>
        </p:nvSpPr>
        <p:spPr>
          <a:xfrm>
            <a:off x="361415" y="1365983"/>
            <a:ext cx="10515600" cy="595152"/>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s-419" sz="2400" b="1" i="1" dirty="0">
                <a:solidFill>
                  <a:srgbClr val="000000"/>
                </a:solidFill>
                <a:effectLst/>
                <a:latin typeface="Arial" panose="020B0604020202020204" pitchFamily="34" charset="0"/>
                <a:ea typeface="Arial" panose="020B0604020202020204" pitchFamily="34" charset="0"/>
                <a:cs typeface="Arial" panose="020B0604020202020204" pitchFamily="34" charset="0"/>
              </a:rPr>
              <a:t>¿Eres más inteligente que un estudiante de 9º grado?</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sz="2400" b="1" i="1" dirty="0">
              <a:solidFill>
                <a:schemeClr val="dk1"/>
              </a:solidFill>
              <a:latin typeface="Arial"/>
              <a:ea typeface="Arial"/>
              <a:cs typeface="Arial"/>
              <a:sym typeface="Arial"/>
            </a:endParaRPr>
          </a:p>
        </p:txBody>
      </p:sp>
      <p:sp>
        <p:nvSpPr>
          <p:cNvPr id="395" name="Google Shape;395;p24"/>
          <p:cNvSpPr txBox="1">
            <a:spLocks noGrp="1"/>
          </p:cNvSpPr>
          <p:nvPr>
            <p:ph type="body" idx="4294967295"/>
          </p:nvPr>
        </p:nvSpPr>
        <p:spPr>
          <a:xfrm>
            <a:off x="361416" y="2030413"/>
            <a:ext cx="7288213" cy="4508500"/>
          </a:xfrm>
          <a:prstGeom prst="rect">
            <a:avLst/>
          </a:prstGeom>
          <a:noFill/>
          <a:ln>
            <a:noFill/>
          </a:ln>
        </p:spPr>
        <p:txBody>
          <a:bodyPr spcFirstLastPara="1" wrap="square" lIns="91425" tIns="45700" rIns="91425" bIns="45700" anchor="t" anchorCtr="0">
            <a:normAutofit/>
          </a:bodyPr>
          <a:lstStyle/>
          <a:p>
            <a:pPr marL="0" marR="0" lvl="0" indent="-361950" algn="l" defTabSz="914400" rtl="0" eaLnBrk="1" fontAlgn="auto" latinLnBrk="0" hangingPunct="1">
              <a:lnSpc>
                <a:spcPct val="90000"/>
              </a:lnSpc>
              <a:spcBef>
                <a:spcPts val="0"/>
              </a:spcBef>
              <a:spcAft>
                <a:spcPts val="0"/>
              </a:spcAft>
              <a:buClr>
                <a:srgbClr val="000000"/>
              </a:buClr>
              <a:buSzPts val="2100"/>
              <a:buFont typeface="Arial"/>
              <a:buChar char="•"/>
              <a:tabLst/>
              <a:defRPr/>
            </a:pPr>
            <a:r>
              <a:rPr lang="es-419" sz="2100" dirty="0">
                <a:solidFill>
                  <a:srgbClr val="000000"/>
                </a:solidFill>
                <a:effectLst/>
                <a:latin typeface="Calibri" panose="020F0502020204030204" pitchFamily="34" charset="0"/>
                <a:ea typeface="Calibri" panose="020F0502020204030204" pitchFamily="34" charset="0"/>
              </a:rPr>
              <a:t>Las siguientes preguntas están tomadas de ejemplos de lo que un estudiante de 9º grado podría ver en la pruebas de Álgebra I de Fin de Grado (EOG)Georgia Milestones</a:t>
            </a:r>
            <a:r>
              <a:rPr kumimoji="0" lang="es-419" sz="2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a:sym typeface="Calibri"/>
              </a:rPr>
              <a:t>. </a:t>
            </a:r>
          </a:p>
          <a:p>
            <a:pPr marL="0" marR="0">
              <a:lnSpc>
                <a:spcPct val="9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lnSpc>
                <a:spcPct val="90000"/>
              </a:lnSpc>
              <a:spcBef>
                <a:spcPts val="750"/>
              </a:spcBef>
              <a:spcAft>
                <a:spcPts val="0"/>
              </a:spcAft>
            </a:pPr>
            <a:r>
              <a:rPr lang="es-419" sz="2100" dirty="0">
                <a:solidFill>
                  <a:srgbClr val="000000"/>
                </a:solidFill>
                <a:effectLst/>
                <a:latin typeface="Calibri" panose="020F0502020204030204" pitchFamily="34" charset="0"/>
                <a:ea typeface="Calibri" panose="020F0502020204030204" pitchFamily="34" charset="0"/>
              </a:rPr>
              <a:t>En tu dispositivo electrónico, ve a </a:t>
            </a:r>
            <a:r>
              <a:rPr lang="es-419" sz="2800" b="1" dirty="0">
                <a:solidFill>
                  <a:srgbClr val="000000"/>
                </a:solidFill>
                <a:effectLst/>
                <a:latin typeface="Calibri" panose="020F0502020204030204" pitchFamily="34" charset="0"/>
                <a:ea typeface="Calibri" panose="020F0502020204030204" pitchFamily="34" charset="0"/>
              </a:rPr>
              <a:t>kahoot.it</a:t>
            </a:r>
            <a:endParaRPr lang="en-US" sz="1200" dirty="0">
              <a:effectLst/>
              <a:latin typeface="Times New Roman" panose="02020603050405020304" pitchFamily="18" charset="0"/>
              <a:ea typeface="Times New Roman" panose="02020603050405020304" pitchFamily="18" charset="0"/>
            </a:endParaRPr>
          </a:p>
          <a:p>
            <a:pPr marL="0" marR="0">
              <a:lnSpc>
                <a:spcPct val="90000"/>
              </a:lnSpc>
              <a:spcBef>
                <a:spcPts val="750"/>
              </a:spcBef>
              <a:spcAft>
                <a:spcPts val="0"/>
              </a:spcAft>
            </a:pPr>
            <a:r>
              <a:rPr lang="es-419" sz="2100" dirty="0">
                <a:solidFill>
                  <a:srgbClr val="000000"/>
                </a:solidFill>
                <a:effectLst/>
                <a:latin typeface="Calibri" panose="020F0502020204030204" pitchFamily="34" charset="0"/>
                <a:ea typeface="Calibri" panose="020F0502020204030204" pitchFamily="34" charset="0"/>
              </a:rPr>
              <a:t>Introduzca el siguiente </a:t>
            </a:r>
            <a:r>
              <a:rPr lang="es-419" sz="2800" b="1" dirty="0">
                <a:solidFill>
                  <a:srgbClr val="000000"/>
                </a:solidFill>
                <a:effectLst/>
                <a:latin typeface="Calibri" panose="020F0502020204030204" pitchFamily="34" charset="0"/>
                <a:ea typeface="Calibri" panose="020F0502020204030204" pitchFamily="34" charset="0"/>
              </a:rPr>
              <a:t>PIN</a:t>
            </a:r>
            <a:r>
              <a:rPr lang="es-419" sz="2100" dirty="0">
                <a:solidFill>
                  <a:srgbClr val="000000"/>
                </a:solidFill>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marL="0" marR="0">
              <a:lnSpc>
                <a:spcPct val="90000"/>
              </a:lnSpc>
              <a:spcBef>
                <a:spcPts val="750"/>
              </a:spcBef>
              <a:spcAft>
                <a:spcPts val="0"/>
              </a:spcAft>
            </a:pPr>
            <a:r>
              <a:rPr lang="es-419" sz="2100" dirty="0">
                <a:solidFill>
                  <a:srgbClr val="000000"/>
                </a:solidFill>
                <a:effectLst/>
                <a:latin typeface="Calibri" panose="020F0502020204030204" pitchFamily="34" charset="0"/>
                <a:ea typeface="Calibri" panose="020F0502020204030204" pitchFamily="34" charset="0"/>
              </a:rPr>
              <a:t>Ingresa el nombre de un </a:t>
            </a:r>
            <a:r>
              <a:rPr lang="es-419" sz="2800" b="1" dirty="0">
                <a:solidFill>
                  <a:srgbClr val="000000"/>
                </a:solidFill>
                <a:effectLst/>
                <a:latin typeface="Calibri" panose="020F0502020204030204" pitchFamily="34" charset="0"/>
                <a:ea typeface="Calibri" panose="020F0502020204030204" pitchFamily="34" charset="0"/>
              </a:rPr>
              <a:t>equipo/jugador</a:t>
            </a:r>
            <a:endParaRPr lang="en-US" sz="1200" dirty="0">
              <a:effectLst/>
              <a:latin typeface="Times New Roman" panose="02020603050405020304" pitchFamily="18" charset="0"/>
              <a:ea typeface="Times New Roman" panose="02020603050405020304" pitchFamily="18" charset="0"/>
            </a:endParaRPr>
          </a:p>
          <a:p>
            <a:pPr marL="0" marR="0">
              <a:lnSpc>
                <a:spcPct val="90000"/>
              </a:lnSpc>
              <a:spcBef>
                <a:spcPts val="750"/>
              </a:spcBef>
              <a:spcAft>
                <a:spcPts val="0"/>
              </a:spcAft>
            </a:pPr>
            <a:r>
              <a:rPr lang="en-US" sz="2100" dirty="0">
                <a:solidFill>
                  <a:srgbClr val="000000"/>
                </a:solidFill>
                <a:effectLst/>
                <a:latin typeface="Calibri" panose="020F0502020204030204" pitchFamily="34" charset="0"/>
                <a:ea typeface="Calibri" panose="020F0502020204030204" pitchFamily="34" charset="0"/>
              </a:rPr>
              <a:t>¡A </a:t>
            </a:r>
            <a:r>
              <a:rPr lang="en-US" sz="2800" b="1" dirty="0" err="1">
                <a:solidFill>
                  <a:srgbClr val="000000"/>
                </a:solidFill>
                <a:effectLst/>
                <a:latin typeface="Calibri" panose="020F0502020204030204" pitchFamily="34" charset="0"/>
                <a:ea typeface="Calibri" panose="020F0502020204030204" pitchFamily="34" charset="0"/>
              </a:rPr>
              <a:t>jugar</a:t>
            </a:r>
            <a:r>
              <a:rPr lang="en-US" sz="2100" dirty="0">
                <a:solidFill>
                  <a:srgbClr val="000000"/>
                </a:solidFill>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marL="0" marR="0" lvl="0" indent="0" algn="l" rtl="0">
              <a:lnSpc>
                <a:spcPct val="90000"/>
              </a:lnSpc>
              <a:spcBef>
                <a:spcPts val="0"/>
              </a:spcBef>
              <a:spcAft>
                <a:spcPts val="0"/>
              </a:spcAft>
              <a:buClr>
                <a:schemeClr val="dk1"/>
              </a:buClr>
              <a:buSzPts val="2100"/>
              <a:buFont typeface="Arial"/>
              <a:buNone/>
            </a:pPr>
            <a:endParaRPr sz="2100" dirty="0">
              <a:solidFill>
                <a:schemeClr val="dk1"/>
              </a:solidFill>
              <a:latin typeface="Calibri"/>
              <a:ea typeface="Calibri"/>
              <a:cs typeface="Calibri"/>
              <a:sym typeface="Calibri"/>
            </a:endParaRPr>
          </a:p>
        </p:txBody>
      </p:sp>
      <p:pic>
        <p:nvPicPr>
          <p:cNvPr id="396" name="Google Shape;396;p24" descr="File:Red apple with leaf.svg - Wikimedia Commons"/>
          <p:cNvPicPr preferRelativeResize="0"/>
          <p:nvPr/>
        </p:nvPicPr>
        <p:blipFill rotWithShape="1">
          <a:blip r:embed="rId3">
            <a:alphaModFix/>
          </a:blip>
          <a:srcRect/>
          <a:stretch/>
        </p:blipFill>
        <p:spPr>
          <a:xfrm>
            <a:off x="8919736" y="893476"/>
            <a:ext cx="2754078" cy="2754078"/>
          </a:xfrm>
          <a:prstGeom prst="rect">
            <a:avLst/>
          </a:prstGeom>
          <a:noFill/>
          <a:ln>
            <a:noFill/>
          </a:ln>
        </p:spPr>
      </p:pic>
      <p:sp>
        <p:nvSpPr>
          <p:cNvPr id="397" name="Google Shape;397;p24"/>
          <p:cNvSpPr txBox="1"/>
          <p:nvPr/>
        </p:nvSpPr>
        <p:spPr>
          <a:xfrm rot="1780233">
            <a:off x="9142834" y="2024633"/>
            <a:ext cx="1825681" cy="13849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¡Vamos a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practicar</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398" name="Google Shape;398;p24"/>
          <p:cNvPicPr preferRelativeResize="0"/>
          <p:nvPr/>
        </p:nvPicPr>
        <p:blipFill rotWithShape="1">
          <a:blip r:embed="rId4">
            <a:alphaModFix/>
          </a:blip>
          <a:srcRect/>
          <a:stretch/>
        </p:blipFill>
        <p:spPr>
          <a:xfrm>
            <a:off x="7231548" y="2760663"/>
            <a:ext cx="1485900" cy="1524000"/>
          </a:xfrm>
          <a:prstGeom prst="rect">
            <a:avLst/>
          </a:prstGeom>
          <a:noFill/>
          <a:ln>
            <a:noFill/>
          </a:ln>
        </p:spPr>
      </p:pic>
      <p:sp>
        <p:nvSpPr>
          <p:cNvPr id="399" name="Google Shape;399;p24"/>
          <p:cNvSpPr txBox="1"/>
          <p:nvPr/>
        </p:nvSpPr>
        <p:spPr>
          <a:xfrm>
            <a:off x="6904021" y="4303876"/>
            <a:ext cx="4926563" cy="17542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18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a:sym typeface="Arial"/>
              </a:rPr>
              <a:t>Para obtener recursos más específicos para el nivel de grado, visite el </a:t>
            </a:r>
            <a:r>
              <a:rPr kumimoji="0" lang="es-419" sz="1800" b="0" i="0" u="sng"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a:sym typeface="Arial"/>
                <a:hlinkClick r:id="rId5"/>
              </a:rPr>
              <a:t>sitio web del Sistema de Evaluación de Georgia Milestones de GaDOE</a:t>
            </a:r>
            <a:r>
              <a:rPr kumimoji="0" lang="es-419" sz="18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a:sym typeface="Arial"/>
              </a:rPr>
              <a:t>(Departamento de Educación) y nuestra </a:t>
            </a:r>
            <a:r>
              <a:rPr kumimoji="0" lang="es-419" sz="1800" b="0" i="0" u="sng"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a:sym typeface="Arial"/>
                <a:hlinkClick r:id="rId6"/>
              </a:rPr>
              <a:t>página de evaluación en el sitio web de las Escuelas del Condado de Henry</a:t>
            </a:r>
            <a:r>
              <a:rPr kumimoji="0" lang="es-419" sz="18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a:sym typeface="Arial"/>
              </a:rPr>
              <a:t>.</a:t>
            </a: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400" name="Google Shape;400;p24"/>
          <p:cNvSpPr txBox="1"/>
          <p:nvPr/>
        </p:nvSpPr>
        <p:spPr>
          <a:xfrm>
            <a:off x="3166260" y="537087"/>
            <a:ext cx="8342747" cy="708605"/>
          </a:xfrm>
          <a:prstGeom prst="rect">
            <a:avLst/>
          </a:prstGeom>
          <a:noFill/>
          <a:ln>
            <a:noFill/>
          </a:ln>
        </p:spPr>
        <p:txBody>
          <a:bodyPr spcFirstLastPara="1" wrap="square" lIns="91425" tIns="45700" rIns="91425" bIns="45700" anchor="ctr" anchorCtr="0">
            <a:noAutofit/>
          </a:bodyPr>
          <a:lstStyle/>
          <a:p>
            <a:pPr marL="0" marR="0">
              <a:lnSpc>
                <a:spcPct val="90000"/>
              </a:lnSpc>
              <a:spcBef>
                <a:spcPts val="0"/>
              </a:spcBef>
              <a:spcAft>
                <a:spcPts val="0"/>
              </a:spcAft>
            </a:pPr>
            <a:r>
              <a:rPr lang="es-419" sz="3200" b="1">
                <a:solidFill>
                  <a:srgbClr val="000000"/>
                </a:solidFill>
                <a:effectLst/>
                <a:latin typeface="Arial" panose="020B0604020202020204" pitchFamily="34" charset="0"/>
                <a:ea typeface="Arial" panose="020B0604020202020204" pitchFamily="34" charset="0"/>
              </a:rPr>
              <a:t>¿Qué necesita saber mi hijo?</a:t>
            </a:r>
            <a:endParaRPr lang="en-US" sz="120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93ab3baee3_1_213"/>
          <p:cNvSpPr txBox="1">
            <a:spLocks noGrp="1"/>
          </p:cNvSpPr>
          <p:nvPr>
            <p:ph type="title"/>
          </p:nvPr>
        </p:nvSpPr>
        <p:spPr>
          <a:xfrm>
            <a:off x="164387" y="560334"/>
            <a:ext cx="10515600" cy="76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b="1"/>
              <a:t>Agenda</a:t>
            </a:r>
            <a:endParaRPr b="1"/>
          </a:p>
        </p:txBody>
      </p:sp>
      <p:sp>
        <p:nvSpPr>
          <p:cNvPr id="2" name="TextBox 1">
            <a:extLst>
              <a:ext uri="{FF2B5EF4-FFF2-40B4-BE49-F238E27FC236}">
                <a16:creationId xmlns:a16="http://schemas.microsoft.com/office/drawing/2014/main" id="{1013F7A9-45CA-4F99-8241-C4957F560DF6}"/>
              </a:ext>
            </a:extLst>
          </p:cNvPr>
          <p:cNvSpPr txBox="1"/>
          <p:nvPr/>
        </p:nvSpPr>
        <p:spPr>
          <a:xfrm>
            <a:off x="821933" y="1449059"/>
            <a:ext cx="10078947" cy="4524315"/>
          </a:xfrm>
          <a:prstGeom prst="rect">
            <a:avLst/>
          </a:prstGeom>
          <a:noFill/>
        </p:spPr>
        <p:txBody>
          <a:bodyPr wrap="square" rtlCol="0">
            <a:spAutoFit/>
          </a:bodyPr>
          <a:lstStyle/>
          <a:p>
            <a:pPr marL="342900" marR="0" lvl="0" indent="-342900">
              <a:lnSpc>
                <a:spcPct val="90000"/>
              </a:lnSpc>
              <a:spcBef>
                <a:spcPts val="0"/>
              </a:spcBef>
              <a:spcAft>
                <a:spcPts val="0"/>
              </a:spcAft>
              <a:buFont typeface="Symbol" panose="05050102010706020507" pitchFamily="18" charset="2"/>
              <a:buChar char=""/>
            </a:pPr>
            <a:r>
              <a:rPr lang="en-US" sz="3200" dirty="0">
                <a:solidFill>
                  <a:srgbClr val="000000"/>
                </a:solidFill>
                <a:effectLst/>
                <a:latin typeface="+mj-lt"/>
                <a:ea typeface="Calibri" panose="020F0502020204030204" pitchFamily="34" charset="0"/>
              </a:rPr>
              <a:t>¿</a:t>
            </a:r>
            <a:r>
              <a:rPr lang="en-US" sz="3200" dirty="0" err="1">
                <a:solidFill>
                  <a:srgbClr val="000000"/>
                </a:solidFill>
                <a:effectLst/>
                <a:latin typeface="+mj-lt"/>
                <a:ea typeface="Calibri" panose="020F0502020204030204" pitchFamily="34" charset="0"/>
              </a:rPr>
              <a:t>Sobre</a:t>
            </a:r>
            <a:r>
              <a:rPr lang="en-US" sz="3200" dirty="0">
                <a:solidFill>
                  <a:srgbClr val="000000"/>
                </a:solidFill>
                <a:effectLst/>
                <a:latin typeface="+mj-lt"/>
                <a:ea typeface="Calibri" panose="020F0502020204030204" pitchFamily="34" charset="0"/>
              </a:rPr>
              <a:t> </a:t>
            </a:r>
            <a:r>
              <a:rPr lang="en-US" sz="3200" dirty="0" err="1">
                <a:solidFill>
                  <a:srgbClr val="000000"/>
                </a:solidFill>
                <a:effectLst/>
                <a:latin typeface="+mj-lt"/>
                <a:ea typeface="Calibri" panose="020F0502020204030204" pitchFamily="34" charset="0"/>
              </a:rPr>
              <a:t>qué</a:t>
            </a:r>
            <a:r>
              <a:rPr lang="en-US" sz="3200" dirty="0">
                <a:solidFill>
                  <a:srgbClr val="000000"/>
                </a:solidFill>
                <a:effectLst/>
                <a:latin typeface="+mj-lt"/>
                <a:ea typeface="Calibri" panose="020F0502020204030204" pitchFamily="34" charset="0"/>
              </a:rPr>
              <a:t> se </a:t>
            </a:r>
            <a:r>
              <a:rPr lang="en-US" sz="3200" dirty="0" err="1">
                <a:solidFill>
                  <a:srgbClr val="000000"/>
                </a:solidFill>
                <a:effectLst/>
                <a:latin typeface="+mj-lt"/>
                <a:ea typeface="Calibri" panose="020F0502020204030204" pitchFamily="34" charset="0"/>
              </a:rPr>
              <a:t>evaluará</a:t>
            </a:r>
            <a:r>
              <a:rPr lang="en-US" sz="3200" dirty="0">
                <a:solidFill>
                  <a:srgbClr val="000000"/>
                </a:solidFill>
                <a:effectLst/>
                <a:latin typeface="+mj-lt"/>
                <a:ea typeface="Calibri" panose="020F0502020204030204" pitchFamily="34" charset="0"/>
              </a:rPr>
              <a:t> a mi </a:t>
            </a:r>
            <a:r>
              <a:rPr lang="en-US" sz="3200" dirty="0" err="1">
                <a:solidFill>
                  <a:srgbClr val="000000"/>
                </a:solidFill>
                <a:effectLst/>
                <a:latin typeface="+mj-lt"/>
                <a:ea typeface="Calibri" panose="020F0502020204030204" pitchFamily="34" charset="0"/>
              </a:rPr>
              <a:t>hijo</a:t>
            </a:r>
            <a:r>
              <a:rPr lang="en-US" sz="3200" dirty="0">
                <a:solidFill>
                  <a:srgbClr val="000000"/>
                </a:solidFill>
                <a:effectLst/>
                <a:latin typeface="+mj-lt"/>
                <a:ea typeface="Calibri" panose="020F0502020204030204" pitchFamily="34" charset="0"/>
              </a:rPr>
              <a:t>?</a:t>
            </a:r>
            <a:endParaRPr lang="en-US" sz="3200" dirty="0">
              <a:effectLst/>
              <a:latin typeface="+mj-lt"/>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3200" dirty="0">
                <a:solidFill>
                  <a:srgbClr val="000000"/>
                </a:solidFill>
                <a:effectLst/>
                <a:latin typeface="+mj-lt"/>
                <a:ea typeface="Calibri" panose="020F0502020204030204" pitchFamily="34" charset="0"/>
              </a:rPr>
              <a:t>¿</a:t>
            </a:r>
            <a:r>
              <a:rPr lang="en-US" sz="3200" dirty="0" err="1">
                <a:solidFill>
                  <a:srgbClr val="000000"/>
                </a:solidFill>
                <a:effectLst/>
                <a:latin typeface="+mj-lt"/>
                <a:ea typeface="Calibri" panose="020F0502020204030204" pitchFamily="34" charset="0"/>
              </a:rPr>
              <a:t>Qué</a:t>
            </a:r>
            <a:r>
              <a:rPr lang="en-US" sz="3200" dirty="0">
                <a:solidFill>
                  <a:srgbClr val="000000"/>
                </a:solidFill>
                <a:effectLst/>
                <a:latin typeface="+mj-lt"/>
                <a:ea typeface="Calibri" panose="020F0502020204030204" pitchFamily="34" charset="0"/>
              </a:rPr>
              <a:t> </a:t>
            </a:r>
            <a:r>
              <a:rPr lang="en-US" sz="3200" dirty="0" err="1">
                <a:solidFill>
                  <a:srgbClr val="000000"/>
                </a:solidFill>
                <a:effectLst/>
                <a:latin typeface="+mj-lt"/>
                <a:ea typeface="Calibri" panose="020F0502020204030204" pitchFamily="34" charset="0"/>
              </a:rPr>
              <a:t>hace</a:t>
            </a:r>
            <a:r>
              <a:rPr lang="en-US" sz="3200" dirty="0">
                <a:solidFill>
                  <a:srgbClr val="000000"/>
                </a:solidFill>
                <a:effectLst/>
                <a:latin typeface="+mj-lt"/>
                <a:ea typeface="Calibri" panose="020F0502020204030204" pitchFamily="34" charset="0"/>
              </a:rPr>
              <a:t> la escuela de mi </a:t>
            </a:r>
            <a:r>
              <a:rPr lang="en-US" sz="3200" dirty="0" err="1">
                <a:solidFill>
                  <a:srgbClr val="000000"/>
                </a:solidFill>
                <a:effectLst/>
                <a:latin typeface="+mj-lt"/>
                <a:ea typeface="Calibri" panose="020F0502020204030204" pitchFamily="34" charset="0"/>
              </a:rPr>
              <a:t>hijo</a:t>
            </a:r>
            <a:r>
              <a:rPr lang="en-US" sz="3200" dirty="0">
                <a:solidFill>
                  <a:srgbClr val="000000"/>
                </a:solidFill>
                <a:effectLst/>
                <a:latin typeface="+mj-lt"/>
                <a:ea typeface="Calibri" panose="020F0502020204030204" pitchFamily="34" charset="0"/>
              </a:rPr>
              <a:t> para </a:t>
            </a:r>
            <a:r>
              <a:rPr lang="en-US" sz="3200" dirty="0" err="1">
                <a:solidFill>
                  <a:srgbClr val="000000"/>
                </a:solidFill>
                <a:effectLst/>
                <a:latin typeface="+mj-lt"/>
                <a:ea typeface="Calibri" panose="020F0502020204030204" pitchFamily="34" charset="0"/>
              </a:rPr>
              <a:t>prepararse</a:t>
            </a:r>
            <a:r>
              <a:rPr lang="en-US" sz="3200" dirty="0">
                <a:solidFill>
                  <a:srgbClr val="000000"/>
                </a:solidFill>
                <a:effectLst/>
                <a:latin typeface="+mj-lt"/>
                <a:ea typeface="Calibri" panose="020F0502020204030204" pitchFamily="34" charset="0"/>
              </a:rPr>
              <a:t> para </a:t>
            </a:r>
            <a:r>
              <a:rPr lang="en-US" sz="3200" dirty="0" err="1">
                <a:solidFill>
                  <a:srgbClr val="000000"/>
                </a:solidFill>
                <a:effectLst/>
                <a:latin typeface="+mj-lt"/>
                <a:ea typeface="Calibri" panose="020F0502020204030204" pitchFamily="34" charset="0"/>
              </a:rPr>
              <a:t>el</a:t>
            </a:r>
            <a:r>
              <a:rPr lang="en-US" sz="3200" dirty="0">
                <a:solidFill>
                  <a:srgbClr val="000000"/>
                </a:solidFill>
                <a:effectLst/>
                <a:latin typeface="+mj-lt"/>
                <a:ea typeface="Calibri" panose="020F0502020204030204" pitchFamily="34" charset="0"/>
              </a:rPr>
              <a:t> examen?</a:t>
            </a:r>
            <a:endParaRPr lang="en-US" sz="3200" dirty="0">
              <a:effectLst/>
              <a:latin typeface="+mj-lt"/>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3200" dirty="0">
                <a:solidFill>
                  <a:srgbClr val="000000"/>
                </a:solidFill>
                <a:effectLst/>
                <a:latin typeface="+mj-lt"/>
                <a:ea typeface="Calibri" panose="020F0502020204030204" pitchFamily="34" charset="0"/>
              </a:rPr>
              <a:t>¿</a:t>
            </a:r>
            <a:r>
              <a:rPr lang="en-US" sz="3200" dirty="0" err="1">
                <a:solidFill>
                  <a:srgbClr val="000000"/>
                </a:solidFill>
                <a:effectLst/>
                <a:latin typeface="+mj-lt"/>
                <a:ea typeface="Calibri" panose="020F0502020204030204" pitchFamily="34" charset="0"/>
              </a:rPr>
              <a:t>Cómo</a:t>
            </a:r>
            <a:r>
              <a:rPr lang="en-US" sz="3200" dirty="0">
                <a:solidFill>
                  <a:srgbClr val="000000"/>
                </a:solidFill>
                <a:effectLst/>
                <a:latin typeface="+mj-lt"/>
                <a:ea typeface="Calibri" panose="020F0502020204030204" pitchFamily="34" charset="0"/>
              </a:rPr>
              <a:t> </a:t>
            </a:r>
            <a:r>
              <a:rPr lang="en-US" sz="3200" dirty="0" err="1">
                <a:solidFill>
                  <a:srgbClr val="000000"/>
                </a:solidFill>
                <a:effectLst/>
                <a:latin typeface="+mj-lt"/>
                <a:ea typeface="Calibri" panose="020F0502020204030204" pitchFamily="34" charset="0"/>
              </a:rPr>
              <a:t>puedo</a:t>
            </a:r>
            <a:r>
              <a:rPr lang="en-US" sz="3200" dirty="0">
                <a:solidFill>
                  <a:srgbClr val="000000"/>
                </a:solidFill>
                <a:effectLst/>
                <a:latin typeface="+mj-lt"/>
                <a:ea typeface="Calibri" panose="020F0502020204030204" pitchFamily="34" charset="0"/>
              </a:rPr>
              <a:t> </a:t>
            </a:r>
            <a:r>
              <a:rPr lang="en-US" sz="3200" dirty="0" err="1">
                <a:solidFill>
                  <a:srgbClr val="000000"/>
                </a:solidFill>
                <a:effectLst/>
                <a:latin typeface="+mj-lt"/>
                <a:ea typeface="Calibri" panose="020F0502020204030204" pitchFamily="34" charset="0"/>
              </a:rPr>
              <a:t>apoyar</a:t>
            </a:r>
            <a:r>
              <a:rPr lang="en-US" sz="3200" dirty="0">
                <a:solidFill>
                  <a:srgbClr val="000000"/>
                </a:solidFill>
                <a:effectLst/>
                <a:latin typeface="+mj-lt"/>
                <a:ea typeface="Calibri" panose="020F0502020204030204" pitchFamily="34" charset="0"/>
              </a:rPr>
              <a:t> a mi </a:t>
            </a:r>
            <a:r>
              <a:rPr lang="en-US" sz="3200" dirty="0" err="1">
                <a:solidFill>
                  <a:srgbClr val="000000"/>
                </a:solidFill>
                <a:effectLst/>
                <a:latin typeface="+mj-lt"/>
                <a:ea typeface="Calibri" panose="020F0502020204030204" pitchFamily="34" charset="0"/>
              </a:rPr>
              <a:t>hijo</a:t>
            </a:r>
            <a:r>
              <a:rPr lang="en-US" sz="3200" dirty="0">
                <a:solidFill>
                  <a:srgbClr val="000000"/>
                </a:solidFill>
                <a:effectLst/>
                <a:latin typeface="+mj-lt"/>
                <a:ea typeface="Calibri" panose="020F0502020204030204" pitchFamily="34" charset="0"/>
              </a:rPr>
              <a:t> para que </a:t>
            </a:r>
            <a:r>
              <a:rPr lang="en-US" sz="3200" dirty="0" err="1">
                <a:solidFill>
                  <a:srgbClr val="000000"/>
                </a:solidFill>
                <a:effectLst/>
                <a:latin typeface="+mj-lt"/>
                <a:ea typeface="Calibri" panose="020F0502020204030204" pitchFamily="34" charset="0"/>
              </a:rPr>
              <a:t>tenga</a:t>
            </a:r>
            <a:r>
              <a:rPr lang="en-US" sz="3200" dirty="0">
                <a:solidFill>
                  <a:srgbClr val="000000"/>
                </a:solidFill>
                <a:effectLst/>
                <a:latin typeface="+mj-lt"/>
                <a:ea typeface="Calibri" panose="020F0502020204030204" pitchFamily="34" charset="0"/>
              </a:rPr>
              <a:t> </a:t>
            </a:r>
            <a:r>
              <a:rPr lang="en-US" sz="3200" dirty="0" err="1">
                <a:solidFill>
                  <a:srgbClr val="000000"/>
                </a:solidFill>
                <a:effectLst/>
                <a:latin typeface="+mj-lt"/>
                <a:ea typeface="Calibri" panose="020F0502020204030204" pitchFamily="34" charset="0"/>
              </a:rPr>
              <a:t>éxito</a:t>
            </a:r>
            <a:r>
              <a:rPr lang="en-US" sz="3200" dirty="0">
                <a:solidFill>
                  <a:srgbClr val="000000"/>
                </a:solidFill>
                <a:effectLst/>
                <a:latin typeface="+mj-lt"/>
                <a:ea typeface="Calibri" panose="020F0502020204030204" pitchFamily="34" charset="0"/>
              </a:rPr>
              <a:t> en las </a:t>
            </a:r>
            <a:r>
              <a:rPr lang="en-US" sz="3200" dirty="0" err="1">
                <a:solidFill>
                  <a:srgbClr val="000000"/>
                </a:solidFill>
                <a:effectLst/>
                <a:latin typeface="+mj-lt"/>
                <a:ea typeface="Calibri" panose="020F0502020204030204" pitchFamily="34" charset="0"/>
              </a:rPr>
              <a:t>pruebas</a:t>
            </a:r>
            <a:r>
              <a:rPr lang="en-US" sz="3200" dirty="0">
                <a:solidFill>
                  <a:srgbClr val="000000"/>
                </a:solidFill>
                <a:effectLst/>
                <a:latin typeface="+mj-lt"/>
                <a:ea typeface="Calibri" panose="020F0502020204030204" pitchFamily="34" charset="0"/>
              </a:rPr>
              <a:t> Georgia Milestones?</a:t>
            </a:r>
            <a:endParaRPr lang="en-US" sz="3200" dirty="0">
              <a:effectLst/>
              <a:latin typeface="+mj-lt"/>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3200" dirty="0">
                <a:solidFill>
                  <a:srgbClr val="000000"/>
                </a:solidFill>
                <a:effectLst/>
                <a:latin typeface="+mj-lt"/>
                <a:ea typeface="Calibri" panose="020F0502020204030204" pitchFamily="34" charset="0"/>
              </a:rPr>
              <a:t>¿</a:t>
            </a:r>
            <a:r>
              <a:rPr lang="en-US" sz="3200" dirty="0" err="1">
                <a:solidFill>
                  <a:srgbClr val="000000"/>
                </a:solidFill>
                <a:effectLst/>
                <a:latin typeface="+mj-lt"/>
                <a:ea typeface="Calibri" panose="020F0502020204030204" pitchFamily="34" charset="0"/>
              </a:rPr>
              <a:t>Qué</a:t>
            </a:r>
            <a:r>
              <a:rPr lang="en-US" sz="3200" dirty="0">
                <a:solidFill>
                  <a:srgbClr val="000000"/>
                </a:solidFill>
                <a:effectLst/>
                <a:latin typeface="+mj-lt"/>
                <a:ea typeface="Calibri" panose="020F0502020204030204" pitchFamily="34" charset="0"/>
              </a:rPr>
              <a:t> </a:t>
            </a:r>
            <a:r>
              <a:rPr lang="en-US" sz="3200" dirty="0" err="1">
                <a:solidFill>
                  <a:srgbClr val="000000"/>
                </a:solidFill>
                <a:effectLst/>
                <a:latin typeface="+mj-lt"/>
                <a:ea typeface="Calibri" panose="020F0502020204030204" pitchFamily="34" charset="0"/>
              </a:rPr>
              <a:t>recursos</a:t>
            </a:r>
            <a:r>
              <a:rPr lang="en-US" sz="3200" dirty="0">
                <a:solidFill>
                  <a:srgbClr val="000000"/>
                </a:solidFill>
                <a:effectLst/>
                <a:latin typeface="+mj-lt"/>
                <a:ea typeface="Calibri" panose="020F0502020204030204" pitchFamily="34" charset="0"/>
              </a:rPr>
              <a:t> </a:t>
            </a:r>
            <a:r>
              <a:rPr lang="en-US" sz="3200" dirty="0" err="1">
                <a:solidFill>
                  <a:srgbClr val="000000"/>
                </a:solidFill>
                <a:effectLst/>
                <a:latin typeface="+mj-lt"/>
                <a:ea typeface="Calibri" panose="020F0502020204030204" pitchFamily="34" charset="0"/>
              </a:rPr>
              <a:t>puedo</a:t>
            </a:r>
            <a:r>
              <a:rPr lang="en-US" sz="3200" dirty="0">
                <a:solidFill>
                  <a:srgbClr val="000000"/>
                </a:solidFill>
                <a:effectLst/>
                <a:latin typeface="+mj-lt"/>
                <a:ea typeface="Calibri" panose="020F0502020204030204" pitchFamily="34" charset="0"/>
              </a:rPr>
              <a:t> usar para </a:t>
            </a:r>
            <a:r>
              <a:rPr lang="en-US" sz="3200" dirty="0" err="1">
                <a:solidFill>
                  <a:srgbClr val="000000"/>
                </a:solidFill>
                <a:effectLst/>
                <a:latin typeface="+mj-lt"/>
                <a:ea typeface="Calibri" panose="020F0502020204030204" pitchFamily="34" charset="0"/>
              </a:rPr>
              <a:t>ayudar</a:t>
            </a:r>
            <a:r>
              <a:rPr lang="en-US" sz="3200" dirty="0">
                <a:solidFill>
                  <a:srgbClr val="000000"/>
                </a:solidFill>
                <a:effectLst/>
                <a:latin typeface="+mj-lt"/>
                <a:ea typeface="Calibri" panose="020F0502020204030204" pitchFamily="34" charset="0"/>
              </a:rPr>
              <a:t> a mi </a:t>
            </a:r>
            <a:r>
              <a:rPr lang="en-US" sz="3200" dirty="0" err="1">
                <a:solidFill>
                  <a:srgbClr val="000000"/>
                </a:solidFill>
                <a:effectLst/>
                <a:latin typeface="+mj-lt"/>
                <a:ea typeface="Calibri" panose="020F0502020204030204" pitchFamily="34" charset="0"/>
              </a:rPr>
              <a:t>hijo</a:t>
            </a:r>
            <a:r>
              <a:rPr lang="en-US" sz="3200" dirty="0">
                <a:solidFill>
                  <a:srgbClr val="000000"/>
                </a:solidFill>
                <a:effectLst/>
                <a:latin typeface="+mj-lt"/>
                <a:ea typeface="Calibri" panose="020F0502020204030204" pitchFamily="34" charset="0"/>
              </a:rPr>
              <a:t> a </a:t>
            </a:r>
            <a:r>
              <a:rPr lang="en-US" sz="3200" dirty="0" err="1">
                <a:solidFill>
                  <a:srgbClr val="000000"/>
                </a:solidFill>
                <a:effectLst/>
                <a:latin typeface="+mj-lt"/>
                <a:ea typeface="Calibri" panose="020F0502020204030204" pitchFamily="34" charset="0"/>
              </a:rPr>
              <a:t>tener</a:t>
            </a:r>
            <a:r>
              <a:rPr lang="en-US" sz="3200" dirty="0">
                <a:solidFill>
                  <a:srgbClr val="000000"/>
                </a:solidFill>
                <a:effectLst/>
                <a:latin typeface="+mj-lt"/>
                <a:ea typeface="Calibri" panose="020F0502020204030204" pitchFamily="34" charset="0"/>
              </a:rPr>
              <a:t> </a:t>
            </a:r>
            <a:r>
              <a:rPr lang="en-US" sz="3200" dirty="0" err="1">
                <a:solidFill>
                  <a:srgbClr val="000000"/>
                </a:solidFill>
                <a:effectLst/>
                <a:latin typeface="+mj-lt"/>
                <a:ea typeface="Calibri" panose="020F0502020204030204" pitchFamily="34" charset="0"/>
              </a:rPr>
              <a:t>éxito</a:t>
            </a:r>
            <a:r>
              <a:rPr lang="en-US" sz="3200" dirty="0">
                <a:solidFill>
                  <a:srgbClr val="000000"/>
                </a:solidFill>
                <a:effectLst/>
                <a:latin typeface="+mj-lt"/>
                <a:ea typeface="Calibri" panose="020F0502020204030204" pitchFamily="34" charset="0"/>
              </a:rPr>
              <a:t>?</a:t>
            </a:r>
            <a:endParaRPr lang="en-US" sz="3200" dirty="0">
              <a:effectLst/>
              <a:latin typeface="+mj-lt"/>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3200" dirty="0">
                <a:solidFill>
                  <a:srgbClr val="000000"/>
                </a:solidFill>
                <a:effectLst/>
                <a:latin typeface="+mj-lt"/>
                <a:ea typeface="Calibri" panose="020F0502020204030204" pitchFamily="34" charset="0"/>
              </a:rPr>
              <a:t>¿</a:t>
            </a:r>
            <a:r>
              <a:rPr lang="en-US" sz="3200" dirty="0" err="1">
                <a:solidFill>
                  <a:srgbClr val="000000"/>
                </a:solidFill>
                <a:effectLst/>
                <a:latin typeface="+mj-lt"/>
                <a:ea typeface="Calibri" panose="020F0502020204030204" pitchFamily="34" charset="0"/>
              </a:rPr>
              <a:t>Cómo</a:t>
            </a:r>
            <a:r>
              <a:rPr lang="en-US" sz="3200" dirty="0">
                <a:solidFill>
                  <a:srgbClr val="000000"/>
                </a:solidFill>
                <a:effectLst/>
                <a:latin typeface="+mj-lt"/>
                <a:ea typeface="Calibri" panose="020F0502020204030204" pitchFamily="34" charset="0"/>
              </a:rPr>
              <a:t> se </a:t>
            </a:r>
            <a:r>
              <a:rPr lang="en-US" sz="3200" dirty="0" err="1">
                <a:solidFill>
                  <a:srgbClr val="000000"/>
                </a:solidFill>
                <a:effectLst/>
                <a:latin typeface="+mj-lt"/>
                <a:ea typeface="Calibri" panose="020F0502020204030204" pitchFamily="34" charset="0"/>
              </a:rPr>
              <a:t>espera</a:t>
            </a:r>
            <a:r>
              <a:rPr lang="en-US" sz="3200" dirty="0">
                <a:solidFill>
                  <a:srgbClr val="000000"/>
                </a:solidFill>
                <a:effectLst/>
                <a:latin typeface="+mj-lt"/>
                <a:ea typeface="Calibri" panose="020F0502020204030204" pitchFamily="34" charset="0"/>
              </a:rPr>
              <a:t> que mi </a:t>
            </a:r>
            <a:r>
              <a:rPr lang="en-US" sz="3200" dirty="0" err="1">
                <a:solidFill>
                  <a:srgbClr val="000000"/>
                </a:solidFill>
                <a:effectLst/>
                <a:latin typeface="+mj-lt"/>
                <a:ea typeface="Calibri" panose="020F0502020204030204" pitchFamily="34" charset="0"/>
              </a:rPr>
              <a:t>hijo</a:t>
            </a:r>
            <a:r>
              <a:rPr lang="en-US" sz="3200" dirty="0">
                <a:solidFill>
                  <a:srgbClr val="000000"/>
                </a:solidFill>
                <a:effectLst/>
                <a:latin typeface="+mj-lt"/>
                <a:ea typeface="Calibri" panose="020F0502020204030204" pitchFamily="34" charset="0"/>
              </a:rPr>
              <a:t> </a:t>
            </a:r>
            <a:r>
              <a:rPr lang="en-US" sz="3200" dirty="0" err="1">
                <a:solidFill>
                  <a:srgbClr val="000000"/>
                </a:solidFill>
                <a:effectLst/>
                <a:latin typeface="+mj-lt"/>
                <a:ea typeface="Calibri" panose="020F0502020204030204" pitchFamily="34" charset="0"/>
              </a:rPr>
              <a:t>muestre</a:t>
            </a:r>
            <a:r>
              <a:rPr lang="en-US" sz="3200" dirty="0">
                <a:solidFill>
                  <a:srgbClr val="000000"/>
                </a:solidFill>
                <a:effectLst/>
                <a:latin typeface="+mj-lt"/>
                <a:ea typeface="Calibri" panose="020F0502020204030204" pitchFamily="34" charset="0"/>
              </a:rPr>
              <a:t> lo que sabe o </a:t>
            </a:r>
            <a:r>
              <a:rPr lang="en-US" sz="3200" dirty="0" err="1">
                <a:solidFill>
                  <a:srgbClr val="000000"/>
                </a:solidFill>
                <a:effectLst/>
                <a:latin typeface="+mj-lt"/>
                <a:ea typeface="Calibri" panose="020F0502020204030204" pitchFamily="34" charset="0"/>
              </a:rPr>
              <a:t>demuestre</a:t>
            </a:r>
            <a:r>
              <a:rPr lang="en-US" sz="3200" dirty="0">
                <a:solidFill>
                  <a:srgbClr val="000000"/>
                </a:solidFill>
                <a:effectLst/>
                <a:latin typeface="+mj-lt"/>
                <a:ea typeface="Calibri" panose="020F0502020204030204" pitchFamily="34" charset="0"/>
              </a:rPr>
              <a:t> su </a:t>
            </a:r>
            <a:r>
              <a:rPr lang="en-US" sz="3200" dirty="0" err="1">
                <a:solidFill>
                  <a:srgbClr val="000000"/>
                </a:solidFill>
                <a:effectLst/>
                <a:latin typeface="+mj-lt"/>
                <a:ea typeface="Calibri" panose="020F0502020204030204" pitchFamily="34" charset="0"/>
              </a:rPr>
              <a:t>conocimiento</a:t>
            </a:r>
            <a:r>
              <a:rPr lang="en-US" sz="3200" dirty="0">
                <a:solidFill>
                  <a:srgbClr val="000000"/>
                </a:solidFill>
                <a:effectLst/>
                <a:latin typeface="+mj-lt"/>
                <a:ea typeface="Calibri" panose="020F0502020204030204" pitchFamily="34" charset="0"/>
              </a:rPr>
              <a:t>?</a:t>
            </a:r>
            <a:endParaRPr lang="en-US" sz="3200" dirty="0">
              <a:effectLst/>
              <a:latin typeface="+mj-lt"/>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3200" dirty="0" err="1">
                <a:solidFill>
                  <a:srgbClr val="000000"/>
                </a:solidFill>
                <a:effectLst/>
                <a:latin typeface="+mj-lt"/>
                <a:ea typeface="Calibri" panose="020F0502020204030204" pitchFamily="34" charset="0"/>
              </a:rPr>
              <a:t>Preguntas</a:t>
            </a:r>
            <a:endParaRPr lang="en-US" sz="3200" dirty="0">
              <a:effectLst/>
              <a:latin typeface="+mj-lt"/>
              <a:ea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293ab3baee3_1_410"/>
          <p:cNvSpPr txBox="1">
            <a:spLocks noGrp="1"/>
          </p:cNvSpPr>
          <p:nvPr>
            <p:ph type="title"/>
          </p:nvPr>
        </p:nvSpPr>
        <p:spPr>
          <a:xfrm>
            <a:off x="140011" y="1027645"/>
            <a:ext cx="10515600" cy="1893600"/>
          </a:xfrm>
          <a:prstGeom prst="rect">
            <a:avLst/>
          </a:prstGeom>
          <a:noFill/>
          <a:ln>
            <a:noFill/>
          </a:ln>
        </p:spPr>
        <p:txBody>
          <a:bodyPr spcFirstLastPara="1" wrap="square" lIns="91425" tIns="45700" rIns="91425" bIns="45700" anchor="ctr" anchorCtr="0">
            <a:noAutofit/>
          </a:bodyPr>
          <a:lstStyle/>
          <a:p>
            <a:pPr marL="0" marR="0">
              <a:lnSpc>
                <a:spcPct val="107000"/>
              </a:lnSpc>
              <a:spcBef>
                <a:spcPts val="0"/>
              </a:spcBef>
              <a:spcAft>
                <a:spcPts val="800"/>
              </a:spcAft>
            </a:pPr>
            <a:r>
              <a:rPr lang="es-419"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¿Cómo usarán la escuela de su hijo y el maestro                          de su hijo los resultados de las pruebas para                   apoyar a su hijo y a la escuela?</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sz="3600" b="1" dirty="0"/>
          </a:p>
        </p:txBody>
      </p:sp>
      <p:sp>
        <p:nvSpPr>
          <p:cNvPr id="406" name="Google Shape;406;g293ab3baee3_1_410"/>
          <p:cNvSpPr txBox="1">
            <a:spLocks noGrp="1"/>
          </p:cNvSpPr>
          <p:nvPr>
            <p:ph type="body" idx="1"/>
          </p:nvPr>
        </p:nvSpPr>
        <p:spPr>
          <a:xfrm>
            <a:off x="838200" y="2777924"/>
            <a:ext cx="10515600" cy="3399000"/>
          </a:xfrm>
          <a:prstGeom prst="rect">
            <a:avLst/>
          </a:prstGeom>
          <a:noFill/>
          <a:ln>
            <a:noFill/>
          </a:ln>
        </p:spPr>
        <p:txBody>
          <a:bodyPr spcFirstLastPara="1" wrap="square" lIns="91425" tIns="45700" rIns="91425" bIns="45700" anchor="t" anchorCtr="0">
            <a:noAutofit/>
          </a:bodyPr>
          <a:lstStyle/>
          <a:p>
            <a:pPr marL="228600" marR="0">
              <a:lnSpc>
                <a:spcPct val="90000"/>
              </a:lnSpc>
              <a:spcBef>
                <a:spcPts val="0"/>
              </a:spcBef>
              <a:spcAft>
                <a:spcPts val="0"/>
              </a:spcAft>
            </a:pPr>
            <a:r>
              <a:rPr lang="es-419"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Mejoramiento Escolar</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90000"/>
              </a:lnSpc>
              <a:spcBef>
                <a:spcPts val="0"/>
              </a:spcBef>
              <a:spcAft>
                <a:spcPts val="0"/>
              </a:spcAft>
            </a:pPr>
            <a:r>
              <a:rPr lang="es-419"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Determinar la colocación en programas y servicios especializados, tales como:</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1143000" lvl="2">
              <a:spcBef>
                <a:spcPts val="0"/>
              </a:spcBef>
              <a:buFont typeface="Wingdings" panose="05000000000000000000" pitchFamily="2" charset="2"/>
              <a:buChar char="§"/>
            </a:pPr>
            <a:r>
              <a:rPr lang="es-419"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Programas Acelerados de Matemáticas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1143000" lvl="2">
              <a:spcBef>
                <a:spcPts val="0"/>
              </a:spcBef>
              <a:buFont typeface="Wingdings" panose="05000000000000000000" pitchFamily="2" charset="2"/>
              <a:buChar char="§"/>
            </a:pPr>
            <a:r>
              <a:rPr lang="es-419"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Pruebas para niños superdotados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1143000" lvl="2">
              <a:spcBef>
                <a:spcPts val="0"/>
              </a:spcBef>
              <a:buFont typeface="Wingdings" panose="05000000000000000000" pitchFamily="2" charset="2"/>
              <a:buChar char="§"/>
            </a:pPr>
            <a:r>
              <a:rPr lang="es-419"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Clases de remediación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171450" lvl="0" indent="-171450" algn="l" rtl="0">
              <a:lnSpc>
                <a:spcPct val="90000"/>
              </a:lnSpc>
              <a:spcBef>
                <a:spcPts val="0"/>
              </a:spcBef>
              <a:spcAft>
                <a:spcPts val="0"/>
              </a:spcAft>
              <a:buClr>
                <a:schemeClr val="dk1"/>
              </a:buClr>
              <a:buSzPts val="3600"/>
              <a:buChar char="•"/>
            </a:pPr>
            <a:endParaRPr 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93ab3baee3_1_413"/>
          <p:cNvSpPr txBox="1">
            <a:spLocks noGrp="1"/>
          </p:cNvSpPr>
          <p:nvPr>
            <p:ph type="title" idx="4294967295"/>
          </p:nvPr>
        </p:nvSpPr>
        <p:spPr>
          <a:xfrm>
            <a:off x="243192" y="785343"/>
            <a:ext cx="10515600" cy="6621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s-419" sz="4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Recursos disponibles</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sz="4000" dirty="0">
              <a:solidFill>
                <a:schemeClr val="dk1"/>
              </a:solidFill>
              <a:latin typeface="Arial"/>
              <a:ea typeface="Arial"/>
              <a:cs typeface="Arial"/>
              <a:sym typeface="Arial"/>
            </a:endParaRPr>
          </a:p>
        </p:txBody>
      </p:sp>
      <p:sp>
        <p:nvSpPr>
          <p:cNvPr id="412" name="Google Shape;412;g293ab3baee3_1_413"/>
          <p:cNvSpPr txBox="1">
            <a:spLocks noGrp="1"/>
          </p:cNvSpPr>
          <p:nvPr>
            <p:ph type="body" idx="4294967295"/>
          </p:nvPr>
        </p:nvSpPr>
        <p:spPr>
          <a:xfrm>
            <a:off x="243192" y="1514762"/>
            <a:ext cx="5035500" cy="1932000"/>
          </a:xfrm>
          <a:prstGeom prst="rect">
            <a:avLst/>
          </a:prstGeom>
          <a:noFill/>
          <a:ln>
            <a:noFill/>
          </a:ln>
        </p:spPr>
        <p:txBody>
          <a:bodyPr spcFirstLastPara="1" wrap="square" lIns="91425" tIns="45700" rIns="91425" bIns="45700" anchor="t" anchorCtr="0">
            <a:normAutofit/>
          </a:bodyPr>
          <a:lstStyle/>
          <a:p>
            <a:pPr marL="0" marR="0">
              <a:lnSpc>
                <a:spcPct val="90000"/>
              </a:lnSpc>
              <a:spcBef>
                <a:spcPts val="0"/>
              </a:spcBef>
              <a:spcAft>
                <a:spcPts val="0"/>
              </a:spcAft>
            </a:pPr>
            <a:r>
              <a:rPr lang="es-419"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recursos de Georgia </a:t>
            </a:r>
            <a:r>
              <a:rPr lang="es-419"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Milestone</a:t>
            </a:r>
            <a:r>
              <a:rPr lang="es-419"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 pueden recuperar en nuestro sitio web de las escuelas del condado de Henry.</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lnSpc>
                <a:spcPct val="90000"/>
              </a:lnSpc>
              <a:spcBef>
                <a:spcPts val="0"/>
              </a:spcBef>
              <a:spcAft>
                <a:spcPts val="0"/>
              </a:spcAft>
              <a:buClr>
                <a:schemeClr val="dk1"/>
              </a:buClr>
              <a:buSzPts val="3200"/>
              <a:buFont typeface="Arial"/>
              <a:buNone/>
            </a:pPr>
            <a:endParaRPr dirty="0"/>
          </a:p>
        </p:txBody>
      </p:sp>
      <p:pic>
        <p:nvPicPr>
          <p:cNvPr id="413" name="Google Shape;413;g293ab3baee3_1_413"/>
          <p:cNvPicPr preferRelativeResize="0"/>
          <p:nvPr/>
        </p:nvPicPr>
        <p:blipFill rotWithShape="1">
          <a:blip r:embed="rId3">
            <a:alphaModFix/>
          </a:blip>
          <a:srcRect r="5287"/>
          <a:stretch/>
        </p:blipFill>
        <p:spPr>
          <a:xfrm>
            <a:off x="5689708" y="1763870"/>
            <a:ext cx="6259100" cy="4176980"/>
          </a:xfrm>
          <a:prstGeom prst="rect">
            <a:avLst/>
          </a:prstGeom>
          <a:noFill/>
          <a:ln>
            <a:noFill/>
          </a:ln>
        </p:spPr>
      </p:pic>
      <p:sp>
        <p:nvSpPr>
          <p:cNvPr id="414" name="Google Shape;414;g293ab3baee3_1_413"/>
          <p:cNvSpPr txBox="1"/>
          <p:nvPr/>
        </p:nvSpPr>
        <p:spPr>
          <a:xfrm>
            <a:off x="368050" y="5432950"/>
            <a:ext cx="61125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sng" strike="noStrike" cap="none">
                <a:solidFill>
                  <a:schemeClr val="hlink"/>
                </a:solidFill>
                <a:latin typeface="Arial"/>
                <a:ea typeface="Arial"/>
                <a:cs typeface="Arial"/>
                <a:sym typeface="Arial"/>
                <a:hlinkClick r:id="rId4"/>
              </a:rPr>
              <a:t>https://www.henry.k12.ga.us/Page/151339</a:t>
            </a:r>
            <a:r>
              <a:rPr lang="en-US" sz="2100" b="0" i="0" u="none" strike="noStrike" cap="none">
                <a:solidFill>
                  <a:srgbClr val="000000"/>
                </a:solidFill>
                <a:latin typeface="Arial"/>
                <a:ea typeface="Arial"/>
                <a:cs typeface="Arial"/>
                <a:sym typeface="Arial"/>
              </a:rPr>
              <a:t> </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g293ab3baee3_1_418" descr="Clipart - Grey bird with question marks"/>
          <p:cNvPicPr preferRelativeResize="0"/>
          <p:nvPr/>
        </p:nvPicPr>
        <p:blipFill rotWithShape="1">
          <a:blip r:embed="rId3">
            <a:alphaModFix/>
          </a:blip>
          <a:srcRect/>
          <a:stretch/>
        </p:blipFill>
        <p:spPr>
          <a:xfrm>
            <a:off x="3380520" y="2249608"/>
            <a:ext cx="5731914" cy="3742464"/>
          </a:xfrm>
          <a:prstGeom prst="rect">
            <a:avLst/>
          </a:prstGeom>
          <a:noFill/>
          <a:ln>
            <a:noFill/>
          </a:ln>
        </p:spPr>
      </p:pic>
      <p:sp>
        <p:nvSpPr>
          <p:cNvPr id="420" name="Google Shape;420;g293ab3baee3_1_418"/>
          <p:cNvSpPr txBox="1">
            <a:spLocks noGrp="1"/>
          </p:cNvSpPr>
          <p:nvPr>
            <p:ph type="title" idx="4294967295"/>
          </p:nvPr>
        </p:nvSpPr>
        <p:spPr>
          <a:xfrm>
            <a:off x="564204" y="873835"/>
            <a:ext cx="6494400" cy="6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US" sz="4000" b="1" dirty="0" err="1">
                <a:solidFill>
                  <a:schemeClr val="dk1"/>
                </a:solidFill>
                <a:latin typeface="Arial"/>
                <a:ea typeface="Arial"/>
                <a:cs typeface="Arial"/>
                <a:sym typeface="Arial"/>
              </a:rPr>
              <a:t>Preguntas</a:t>
            </a:r>
            <a:endParaRPr sz="4000" b="1"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93ab3baee3_1_264"/>
          <p:cNvSpPr txBox="1">
            <a:spLocks noGrp="1"/>
          </p:cNvSpPr>
          <p:nvPr>
            <p:ph type="title" idx="4294967295"/>
          </p:nvPr>
        </p:nvSpPr>
        <p:spPr>
          <a:xfrm>
            <a:off x="125548" y="566198"/>
            <a:ext cx="7920000" cy="867600"/>
          </a:xfrm>
          <a:prstGeom prst="rect">
            <a:avLst/>
          </a:prstGeom>
          <a:noFill/>
          <a:ln>
            <a:noFill/>
          </a:ln>
        </p:spPr>
        <p:txBody>
          <a:bodyPr spcFirstLastPara="1" wrap="square" lIns="91425" tIns="45700" rIns="91425" bIns="45700" anchor="t" anchorCtr="0">
            <a:noAutofit/>
          </a:bodyPr>
          <a:lstStyle/>
          <a:p>
            <a:r>
              <a:rPr lang="en-US" sz="3600" b="1" dirty="0">
                <a:solidFill>
                  <a:srgbClr val="000000"/>
                </a:solidFill>
                <a:effectLst/>
                <a:latin typeface="+mj-lt"/>
                <a:ea typeface="Calibri" panose="020F0502020204030204" pitchFamily="34" charset="0"/>
              </a:rPr>
              <a:t>¿En </a:t>
            </a:r>
            <a:r>
              <a:rPr lang="en-US" sz="3600" b="1" dirty="0" err="1">
                <a:solidFill>
                  <a:srgbClr val="000000"/>
                </a:solidFill>
                <a:effectLst/>
                <a:latin typeface="+mj-lt"/>
                <a:ea typeface="Calibri" panose="020F0502020204030204" pitchFamily="34" charset="0"/>
              </a:rPr>
              <a:t>qué</a:t>
            </a:r>
            <a:r>
              <a:rPr lang="en-US" sz="3600" b="1" dirty="0">
                <a:solidFill>
                  <a:srgbClr val="000000"/>
                </a:solidFill>
                <a:effectLst/>
                <a:latin typeface="+mj-lt"/>
                <a:ea typeface="Calibri" panose="020F0502020204030204" pitchFamily="34" charset="0"/>
              </a:rPr>
              <a:t> se </a:t>
            </a:r>
            <a:r>
              <a:rPr lang="en-US" sz="3600" b="1" dirty="0" err="1">
                <a:solidFill>
                  <a:srgbClr val="000000"/>
                </a:solidFill>
                <a:effectLst/>
                <a:latin typeface="+mj-lt"/>
                <a:ea typeface="Calibri" panose="020F0502020204030204" pitchFamily="34" charset="0"/>
              </a:rPr>
              <a:t>evaluará</a:t>
            </a:r>
            <a:r>
              <a:rPr lang="en-US" sz="3600" b="1" dirty="0">
                <a:solidFill>
                  <a:srgbClr val="000000"/>
                </a:solidFill>
                <a:effectLst/>
                <a:latin typeface="+mj-lt"/>
                <a:ea typeface="Calibri" panose="020F0502020204030204" pitchFamily="34" charset="0"/>
              </a:rPr>
              <a:t> a mi </a:t>
            </a:r>
            <a:r>
              <a:rPr lang="en-US" sz="3600" b="1" dirty="0" err="1">
                <a:solidFill>
                  <a:srgbClr val="000000"/>
                </a:solidFill>
                <a:effectLst/>
                <a:latin typeface="+mj-lt"/>
                <a:ea typeface="Calibri" panose="020F0502020204030204" pitchFamily="34" charset="0"/>
              </a:rPr>
              <a:t>hijo</a:t>
            </a:r>
            <a:r>
              <a:rPr lang="en-US" sz="3600" b="1" dirty="0">
                <a:solidFill>
                  <a:srgbClr val="000000"/>
                </a:solidFill>
                <a:effectLst/>
                <a:latin typeface="+mj-lt"/>
                <a:ea typeface="Calibri" panose="020F0502020204030204" pitchFamily="34" charset="0"/>
              </a:rPr>
              <a:t>?</a:t>
            </a:r>
            <a:br>
              <a:rPr lang="en-US" sz="3600" dirty="0">
                <a:effectLst/>
                <a:latin typeface="+mj-lt"/>
                <a:ea typeface="Times New Roman" panose="02020603050405020304" pitchFamily="18" charset="0"/>
              </a:rPr>
            </a:br>
            <a:endParaRPr sz="3300" b="1" dirty="0">
              <a:solidFill>
                <a:schemeClr val="dk1"/>
              </a:solidFill>
              <a:latin typeface="Arial"/>
              <a:ea typeface="Arial"/>
              <a:cs typeface="Arial"/>
              <a:sym typeface="Arial"/>
            </a:endParaRPr>
          </a:p>
        </p:txBody>
      </p:sp>
      <p:sp>
        <p:nvSpPr>
          <p:cNvPr id="220" name="Google Shape;220;g293ab3baee3_1_264"/>
          <p:cNvSpPr txBox="1">
            <a:spLocks noGrp="1"/>
          </p:cNvSpPr>
          <p:nvPr>
            <p:ph type="body" idx="4294967295"/>
          </p:nvPr>
        </p:nvSpPr>
        <p:spPr>
          <a:xfrm>
            <a:off x="535021" y="1250066"/>
            <a:ext cx="10515600" cy="5355000"/>
          </a:xfrm>
          <a:prstGeom prst="rect">
            <a:avLst/>
          </a:prstGeom>
          <a:noFill/>
          <a:ln>
            <a:noFill/>
          </a:ln>
        </p:spPr>
        <p:txBody>
          <a:bodyPr spcFirstLastPara="1" wrap="square" lIns="91425" tIns="45700" rIns="91425" bIns="45700" anchor="t" anchorCtr="0">
            <a:normAutofit/>
          </a:bodyPr>
          <a:lstStyle/>
          <a:p>
            <a:pPr marL="171450" marR="0" lvl="0" indent="0" algn="l" rtl="0">
              <a:lnSpc>
                <a:spcPct val="90000"/>
              </a:lnSpc>
              <a:spcBef>
                <a:spcPts val="0"/>
              </a:spcBef>
              <a:spcAft>
                <a:spcPts val="0"/>
              </a:spcAft>
              <a:buSzPct val="108108"/>
              <a:buNone/>
            </a:pPr>
            <a:endParaRPr sz="2100" dirty="0">
              <a:solidFill>
                <a:schemeClr val="dk1"/>
              </a:solidFill>
              <a:latin typeface="Calibri"/>
              <a:ea typeface="Calibri"/>
              <a:cs typeface="Calibri"/>
              <a:sym typeface="Calibri"/>
            </a:endParaRPr>
          </a:p>
          <a:p>
            <a:pPr marL="171450" marR="0" lvl="0" indent="0" algn="l" rtl="0">
              <a:lnSpc>
                <a:spcPct val="90000"/>
              </a:lnSpc>
              <a:spcBef>
                <a:spcPts val="0"/>
              </a:spcBef>
              <a:spcAft>
                <a:spcPts val="0"/>
              </a:spcAft>
              <a:buSzPct val="81081"/>
              <a:buNone/>
            </a:pPr>
            <a:endParaRPr dirty="0"/>
          </a:p>
          <a:p>
            <a:pPr marL="0" marR="0" lvl="0" indent="0" algn="l" rtl="0">
              <a:lnSpc>
                <a:spcPct val="90000"/>
              </a:lnSpc>
              <a:spcBef>
                <a:spcPts val="750"/>
              </a:spcBef>
              <a:spcAft>
                <a:spcPts val="0"/>
              </a:spcAft>
              <a:buClr>
                <a:schemeClr val="dk1"/>
              </a:buClr>
              <a:buSzPct val="100000"/>
              <a:buFont typeface="Arial"/>
              <a:buNone/>
            </a:pPr>
            <a:endParaRPr sz="2100"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ct val="100000"/>
              <a:buFont typeface="Arial"/>
              <a:buNone/>
            </a:pPr>
            <a:endParaRPr sz="2100"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ct val="100000"/>
              <a:buFont typeface="Arial"/>
              <a:buNone/>
            </a:pPr>
            <a:endParaRPr sz="2100"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ct val="100000"/>
              <a:buFont typeface="Arial"/>
              <a:buNone/>
            </a:pPr>
            <a:endParaRPr sz="2100"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ct val="100000"/>
              <a:buFont typeface="Arial"/>
              <a:buNone/>
            </a:pPr>
            <a:endParaRPr sz="2100"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ct val="100000"/>
              <a:buFont typeface="Arial"/>
              <a:buNone/>
            </a:pPr>
            <a:endParaRPr sz="2100"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ct val="100000"/>
              <a:buFont typeface="Arial"/>
              <a:buNone/>
            </a:pPr>
            <a:endParaRPr sz="2100"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ct val="100000"/>
              <a:buFont typeface="Arial"/>
              <a:buNone/>
            </a:pPr>
            <a:endParaRPr lang="en-US" sz="2100"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ct val="100000"/>
              <a:buFont typeface="Arial"/>
              <a:buNone/>
            </a:pPr>
            <a:endParaRPr sz="2100" dirty="0">
              <a:solidFill>
                <a:schemeClr val="dk1"/>
              </a:solidFill>
              <a:latin typeface="Calibri"/>
              <a:ea typeface="Calibri"/>
              <a:cs typeface="Calibri"/>
              <a:sym typeface="Calibri"/>
            </a:endParaRPr>
          </a:p>
        </p:txBody>
      </p:sp>
      <p:graphicFrame>
        <p:nvGraphicFramePr>
          <p:cNvPr id="221" name="Google Shape;221;g293ab3baee3_1_264"/>
          <p:cNvGraphicFramePr/>
          <p:nvPr>
            <p:extLst>
              <p:ext uri="{D42A27DB-BD31-4B8C-83A1-F6EECF244321}">
                <p14:modId xmlns:p14="http://schemas.microsoft.com/office/powerpoint/2010/main" val="421018432"/>
              </p:ext>
            </p:extLst>
          </p:nvPr>
        </p:nvGraphicFramePr>
        <p:xfrm>
          <a:off x="1078825" y="1329807"/>
          <a:ext cx="9427975" cy="3047800"/>
        </p:xfrm>
        <a:graphic>
          <a:graphicData uri="http://schemas.openxmlformats.org/drawingml/2006/table">
            <a:tbl>
              <a:tblPr>
                <a:noFill/>
                <a:tableStyleId>{3ED20A44-C8BD-4F29-9EA5-D7C2F4CC86AE}</a:tableStyleId>
              </a:tblPr>
              <a:tblGrid>
                <a:gridCol w="1892325">
                  <a:extLst>
                    <a:ext uri="{9D8B030D-6E8A-4147-A177-3AD203B41FA5}">
                      <a16:colId xmlns:a16="http://schemas.microsoft.com/office/drawing/2014/main" val="20000"/>
                    </a:ext>
                  </a:extLst>
                </a:gridCol>
                <a:gridCol w="1683043">
                  <a:extLst>
                    <a:ext uri="{9D8B030D-6E8A-4147-A177-3AD203B41FA5}">
                      <a16:colId xmlns:a16="http://schemas.microsoft.com/office/drawing/2014/main" val="20001"/>
                    </a:ext>
                  </a:extLst>
                </a:gridCol>
                <a:gridCol w="2101607">
                  <a:extLst>
                    <a:ext uri="{9D8B030D-6E8A-4147-A177-3AD203B41FA5}">
                      <a16:colId xmlns:a16="http://schemas.microsoft.com/office/drawing/2014/main" val="20002"/>
                    </a:ext>
                  </a:extLst>
                </a:gridCol>
                <a:gridCol w="1875500">
                  <a:extLst>
                    <a:ext uri="{9D8B030D-6E8A-4147-A177-3AD203B41FA5}">
                      <a16:colId xmlns:a16="http://schemas.microsoft.com/office/drawing/2014/main" val="20003"/>
                    </a:ext>
                  </a:extLst>
                </a:gridCol>
                <a:gridCol w="1875500">
                  <a:extLst>
                    <a:ext uri="{9D8B030D-6E8A-4147-A177-3AD203B41FA5}">
                      <a16:colId xmlns:a16="http://schemas.microsoft.com/office/drawing/2014/main" val="20004"/>
                    </a:ext>
                  </a:extLst>
                </a:gridCol>
              </a:tblGrid>
              <a:tr h="7714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a:solidFill>
                            <a:srgbClr val="FFFFFF"/>
                          </a:solidFill>
                          <a:latin typeface="Calibri"/>
                          <a:ea typeface="Calibri"/>
                          <a:cs typeface="Calibri"/>
                          <a:sym typeface="Calibri"/>
                        </a:rPr>
                        <a:t>Georgia Milestones</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a:solidFill>
                            <a:srgbClr val="FFFFFF"/>
                          </a:solidFill>
                          <a:latin typeface="Calibri"/>
                          <a:cs typeface="Calibri"/>
                          <a:sym typeface="Calibri"/>
                        </a:rPr>
                        <a:t>Artes del </a:t>
                      </a:r>
                      <a:r>
                        <a:rPr lang="en-US" sz="2300" b="1" i="0" u="none" strike="noStrike" cap="none" dirty="0" err="1">
                          <a:solidFill>
                            <a:srgbClr val="FFFFFF"/>
                          </a:solidFill>
                          <a:latin typeface="Calibri"/>
                          <a:cs typeface="Calibri"/>
                          <a:sym typeface="Calibri"/>
                        </a:rPr>
                        <a:t>Languaje</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err="1">
                          <a:solidFill>
                            <a:srgbClr val="FFFFFF"/>
                          </a:solidFill>
                          <a:latin typeface="Calibri"/>
                          <a:ea typeface="Calibri"/>
                          <a:cs typeface="Calibri"/>
                          <a:sym typeface="Calibri"/>
                        </a:rPr>
                        <a:t>Matematica</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err="1">
                          <a:solidFill>
                            <a:srgbClr val="FFFFFF"/>
                          </a:solidFill>
                          <a:latin typeface="Calibri"/>
                          <a:ea typeface="Calibri"/>
                          <a:cs typeface="Calibri"/>
                          <a:sym typeface="Calibri"/>
                        </a:rPr>
                        <a:t>Ciencia</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err="1">
                          <a:solidFill>
                            <a:srgbClr val="FFFFFF"/>
                          </a:solidFill>
                          <a:latin typeface="Calibri"/>
                          <a:cs typeface="Calibri"/>
                          <a:sym typeface="Calibri"/>
                        </a:rPr>
                        <a:t>Estudios</a:t>
                      </a:r>
                      <a:endParaRPr lang="en-US" sz="2300" b="1" i="0" u="none" strike="noStrike" cap="none" dirty="0">
                        <a:solidFill>
                          <a:srgbClr val="FFFFFF"/>
                        </a:solidFill>
                        <a:latin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err="1">
                          <a:solidFill>
                            <a:srgbClr val="FFFFFF"/>
                          </a:solidFill>
                          <a:latin typeface="Calibri"/>
                          <a:cs typeface="Calibri"/>
                          <a:sym typeface="Calibri"/>
                        </a:rPr>
                        <a:t>Sociales</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2D2065"/>
                    </a:solidFill>
                  </a:tcPr>
                </a:tc>
                <a:extLst>
                  <a:ext uri="{0D108BD9-81ED-4DB2-BD59-A6C34878D82A}">
                    <a16:rowId xmlns:a16="http://schemas.microsoft.com/office/drawing/2014/main" val="10000"/>
                  </a:ext>
                </a:extLst>
              </a:tr>
              <a:tr h="654325">
                <a:tc>
                  <a:txBody>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dirty="0">
                          <a:solidFill>
                            <a:srgbClr val="000000"/>
                          </a:solidFill>
                          <a:latin typeface="Calibri"/>
                          <a:ea typeface="Calibri"/>
                          <a:cs typeface="Calibri"/>
                          <a:sym typeface="Calibri"/>
                        </a:rPr>
                        <a:t>Fin de </a:t>
                      </a:r>
                      <a:r>
                        <a:rPr lang="en-US" sz="2100" b="0" i="0" u="none" strike="noStrike" cap="none" dirty="0" err="1">
                          <a:solidFill>
                            <a:srgbClr val="000000"/>
                          </a:solidFill>
                          <a:latin typeface="Calibri"/>
                          <a:ea typeface="Calibri"/>
                          <a:cs typeface="Calibri"/>
                          <a:sym typeface="Calibri"/>
                        </a:rPr>
                        <a:t>Curso</a:t>
                      </a:r>
                      <a:r>
                        <a:rPr lang="en-US" sz="2100" b="0" i="0" u="none" strike="noStrike" cap="none" dirty="0">
                          <a:solidFill>
                            <a:srgbClr val="000000"/>
                          </a:solidFill>
                          <a:latin typeface="Calibri"/>
                          <a:ea typeface="Calibri"/>
                          <a:cs typeface="Calibri"/>
                          <a:sym typeface="Calibri"/>
                        </a:rPr>
                        <a:t> (EOG)</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dirty="0" err="1">
                          <a:solidFill>
                            <a:srgbClr val="000000"/>
                          </a:solidFill>
                          <a:latin typeface="Calibri"/>
                          <a:ea typeface="Calibri"/>
                          <a:cs typeface="Calibri"/>
                          <a:sym typeface="Calibri"/>
                        </a:rPr>
                        <a:t>Grados</a:t>
                      </a:r>
                      <a:r>
                        <a:rPr lang="en-US" sz="2100" b="0" i="0" u="none" strike="noStrike" cap="none" dirty="0">
                          <a:solidFill>
                            <a:srgbClr val="000000"/>
                          </a:solidFill>
                          <a:latin typeface="Calibri"/>
                          <a:ea typeface="Calibri"/>
                          <a:cs typeface="Calibri"/>
                          <a:sym typeface="Calibri"/>
                        </a:rPr>
                        <a:t> 3ero – 8vo</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dirty="0">
                          <a:solidFill>
                            <a:srgbClr val="000000"/>
                          </a:solidFill>
                          <a:latin typeface="Calibri"/>
                          <a:ea typeface="Calibri"/>
                          <a:cs typeface="Calibri"/>
                          <a:sym typeface="Calibri"/>
                        </a:rPr>
                        <a:t>Grades 3ero – 8vo</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dirty="0" err="1">
                          <a:solidFill>
                            <a:srgbClr val="000000"/>
                          </a:solidFill>
                          <a:latin typeface="Calibri"/>
                          <a:ea typeface="Calibri"/>
                          <a:cs typeface="Calibri"/>
                          <a:sym typeface="Calibri"/>
                        </a:rPr>
                        <a:t>Grados</a:t>
                      </a:r>
                      <a:r>
                        <a:rPr lang="en-US" sz="2100" b="0" i="0" u="none" strike="noStrike" cap="none" dirty="0">
                          <a:solidFill>
                            <a:srgbClr val="000000"/>
                          </a:solidFill>
                          <a:latin typeface="Calibri"/>
                          <a:ea typeface="Calibri"/>
                          <a:cs typeface="Calibri"/>
                          <a:sym typeface="Calibri"/>
                        </a:rPr>
                        <a:t> 5to &amp; 8vo</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dirty="0">
                          <a:solidFill>
                            <a:srgbClr val="000000"/>
                          </a:solidFill>
                          <a:latin typeface="Calibri"/>
                          <a:ea typeface="Calibri"/>
                          <a:cs typeface="Calibri"/>
                          <a:sym typeface="Calibri"/>
                        </a:rPr>
                        <a:t>8vo Grado </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48350">
                <a:tc rowSpan="2">
                  <a:txBody>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dirty="0">
                          <a:solidFill>
                            <a:srgbClr val="000000"/>
                          </a:solidFill>
                          <a:latin typeface="Calibri"/>
                          <a:ea typeface="Calibri"/>
                          <a:cs typeface="Calibri"/>
                          <a:sym typeface="Calibri"/>
                        </a:rPr>
                        <a:t>Fin de </a:t>
                      </a:r>
                      <a:r>
                        <a:rPr lang="en-US" sz="2100" b="0" i="0" u="none" strike="noStrike" cap="none" dirty="0" err="1">
                          <a:solidFill>
                            <a:srgbClr val="000000"/>
                          </a:solidFill>
                          <a:latin typeface="Calibri"/>
                          <a:ea typeface="Calibri"/>
                          <a:cs typeface="Calibri"/>
                          <a:sym typeface="Calibri"/>
                        </a:rPr>
                        <a:t>Curso</a:t>
                      </a:r>
                      <a:r>
                        <a:rPr lang="en-US" sz="2100" b="0" i="0" u="none" strike="noStrike" cap="none" dirty="0">
                          <a:solidFill>
                            <a:srgbClr val="000000"/>
                          </a:solidFill>
                          <a:latin typeface="Calibri"/>
                          <a:ea typeface="Calibri"/>
                          <a:cs typeface="Calibri"/>
                          <a:sym typeface="Calibri"/>
                        </a:rPr>
                        <a:t> (EOC)</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dirty="0">
                          <a:solidFill>
                            <a:srgbClr val="000000"/>
                          </a:solidFill>
                          <a:latin typeface="Calibri"/>
                          <a:ea typeface="Calibri"/>
                          <a:cs typeface="Calibri"/>
                          <a:sym typeface="Calibri"/>
                        </a:rPr>
                        <a:t>Literatura y </a:t>
                      </a:r>
                      <a:r>
                        <a:rPr lang="en-US" sz="2100" b="0" i="0" u="none" strike="noStrike" cap="none" dirty="0" err="1">
                          <a:solidFill>
                            <a:srgbClr val="000000"/>
                          </a:solidFill>
                          <a:latin typeface="Calibri"/>
                          <a:ea typeface="Calibri"/>
                          <a:cs typeface="Calibri"/>
                          <a:sym typeface="Calibri"/>
                        </a:rPr>
                        <a:t>Composicion</a:t>
                      </a:r>
                      <a:endParaRPr lang="en-US" sz="21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r>
                        <a:rPr lang="en-US" sz="2000" b="0" i="0" u="none" strike="noStrike" cap="none" dirty="0">
                          <a:solidFill>
                            <a:srgbClr val="000000"/>
                          </a:solidFill>
                          <a:latin typeface="Calibri"/>
                          <a:ea typeface="Calibri"/>
                          <a:cs typeface="Calibri"/>
                          <a:sym typeface="Calibri"/>
                        </a:rPr>
                        <a:t>Americana</a:t>
                      </a:r>
                      <a:endParaRPr lang="en-US" sz="20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dirty="0">
                          <a:solidFill>
                            <a:srgbClr val="000000"/>
                          </a:solidFill>
                          <a:latin typeface="Calibri"/>
                          <a:ea typeface="Calibri"/>
                          <a:cs typeface="Calibri"/>
                          <a:sym typeface="Calibri"/>
                        </a:rPr>
                        <a:t>Algebra I</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es-419" sz="2100" b="0" i="0" u="none" strike="noStrike" cap="none" noProof="0" dirty="0">
                          <a:solidFill>
                            <a:srgbClr val="000000"/>
                          </a:solidFill>
                          <a:latin typeface="Calibri"/>
                          <a:ea typeface="Calibri"/>
                          <a:cs typeface="Calibri"/>
                          <a:sym typeface="Calibri"/>
                        </a:rPr>
                        <a:t>Biología</a:t>
                      </a:r>
                      <a:endParaRPr lang="es-419" sz="1300" u="none" strike="noStrike" cap="none" noProof="0"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dirty="0">
                          <a:solidFill>
                            <a:srgbClr val="000000"/>
                          </a:solidFill>
                          <a:latin typeface="Calibri"/>
                          <a:cs typeface="Calibri"/>
                          <a:sym typeface="Calibri"/>
                        </a:rPr>
                        <a:t>Historia de </a:t>
                      </a:r>
                      <a:r>
                        <a:rPr lang="en-US" sz="2100" b="0" i="0" u="none" strike="noStrike" cap="none" dirty="0" err="1">
                          <a:solidFill>
                            <a:srgbClr val="000000"/>
                          </a:solidFill>
                          <a:latin typeface="Calibri"/>
                          <a:cs typeface="Calibri"/>
                          <a:sym typeface="Calibri"/>
                        </a:rPr>
                        <a:t>Estados</a:t>
                      </a:r>
                      <a:r>
                        <a:rPr lang="en-US" sz="2100" b="0" i="0" u="none" strike="noStrike" cap="none" dirty="0">
                          <a:solidFill>
                            <a:srgbClr val="000000"/>
                          </a:solidFill>
                          <a:latin typeface="Calibri"/>
                          <a:cs typeface="Calibri"/>
                          <a:sym typeface="Calibri"/>
                        </a:rPr>
                        <a:t> Unidos</a:t>
                      </a: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053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2100"/>
                        <a:buFont typeface="Arial"/>
                        <a:buNone/>
                      </a:pPr>
                      <a:r>
                        <a:rPr lang="es-ES" sz="2100" u="none" strike="noStrike" cap="none" dirty="0">
                          <a:latin typeface="Calibri" panose="020F0502020204030204" pitchFamily="34" charset="0"/>
                          <a:cs typeface="Calibri" panose="020F0502020204030204" pitchFamily="34" charset="0"/>
                        </a:rPr>
                        <a:t>Ciencia Física</a:t>
                      </a:r>
                    </a:p>
                    <a:p>
                      <a:pPr marL="0" marR="0" lvl="0" indent="0" algn="ctr" rtl="0">
                        <a:lnSpc>
                          <a:spcPct val="100000"/>
                        </a:lnSpc>
                        <a:spcBef>
                          <a:spcPts val="0"/>
                        </a:spcBef>
                        <a:spcAft>
                          <a:spcPts val="0"/>
                        </a:spcAft>
                        <a:buClr>
                          <a:srgbClr val="000000"/>
                        </a:buClr>
                        <a:buSzPts val="2100"/>
                        <a:buFont typeface="Arial"/>
                        <a:buNone/>
                      </a:pPr>
                      <a:r>
                        <a:rPr lang="es-ES" sz="1800" u="none" strike="noStrike" cap="none" dirty="0">
                          <a:latin typeface="Calibri" panose="020F0502020204030204" pitchFamily="34" charset="0"/>
                          <a:cs typeface="Calibri" panose="020F0502020204030204" pitchFamily="34" charset="0"/>
                        </a:rPr>
                        <a:t>Solo 8vo Grado</a:t>
                      </a:r>
                    </a:p>
                    <a:p>
                      <a:pPr marL="0" marR="0" lvl="0" indent="0" algn="ctr" rtl="0">
                        <a:lnSpc>
                          <a:spcPct val="100000"/>
                        </a:lnSpc>
                        <a:spcBef>
                          <a:spcPts val="0"/>
                        </a:spcBef>
                        <a:spcAft>
                          <a:spcPts val="0"/>
                        </a:spcAft>
                        <a:buClr>
                          <a:srgbClr val="000000"/>
                        </a:buClr>
                        <a:buSzPts val="2100"/>
                        <a:buFont typeface="Arial"/>
                        <a:buNone/>
                      </a:pPr>
                      <a:endParaRPr sz="1300" u="none" strike="noStrike" cap="none" dirty="0"/>
                    </a:p>
                  </a:txBody>
                  <a:tcPr marL="46900" marR="46900" marT="65675" marB="5627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A429AE91-B7CA-4656-8C06-BCBA35DEADA5}"/>
              </a:ext>
            </a:extLst>
          </p:cNvPr>
          <p:cNvSpPr txBox="1"/>
          <p:nvPr/>
        </p:nvSpPr>
        <p:spPr>
          <a:xfrm>
            <a:off x="339048" y="4624153"/>
            <a:ext cx="11317932" cy="2031325"/>
          </a:xfrm>
          <a:prstGeom prst="rect">
            <a:avLst/>
          </a:prstGeom>
          <a:noFill/>
        </p:spPr>
        <p:txBody>
          <a:bodyPr wrap="square" rtlCol="0">
            <a:spAutoFit/>
          </a:bodyPr>
          <a:lstStyle/>
          <a:p>
            <a:pPr marL="285750" indent="-285750">
              <a:buFont typeface="Arial" panose="020B0604020202020204" pitchFamily="34" charset="0"/>
              <a:buChar char="•"/>
            </a:pPr>
            <a:r>
              <a:rPr lang="es-ES" sz="1800" dirty="0"/>
              <a:t>Mide el conocimiento y las habilidades de los estudiantes sobre los estándares de contenido adoptados por el estado en Artes del Lenguaje en Inglés, Matemáticas, Ciencias y Estudios Sociales.</a:t>
            </a:r>
          </a:p>
          <a:p>
            <a:pPr marL="285750" indent="-285750">
              <a:buFont typeface="Arial" panose="020B0604020202020204" pitchFamily="34" charset="0"/>
              <a:buChar char="•"/>
            </a:pPr>
            <a:r>
              <a:rPr lang="es-ES" sz="1800" dirty="0"/>
              <a:t>Los estudiantes de elemental y secundaria que tomen una clase avanzada deberán tomar la prueba Fin de Grado para el nivel general de grado para el que están inscritos.</a:t>
            </a:r>
          </a:p>
          <a:p>
            <a:pPr marL="285750" indent="-285750">
              <a:buFont typeface="Arial" panose="020B0604020202020204" pitchFamily="34" charset="0"/>
              <a:buChar char="•"/>
            </a:pPr>
            <a:r>
              <a:rPr lang="es-ES" sz="1800" dirty="0"/>
              <a:t>Los estudiantes de la escuela intermedia inscritos en los cursos que requieran la prueba de fin de grado también tomarán los Georgia Milestones correspondientes (los detalles en la siguiente diapositiva).</a:t>
            </a:r>
          </a:p>
          <a:p>
            <a:pPr marL="285750" indent="-285750">
              <a:buFont typeface="Arial" panose="020B0604020202020204" pitchFamily="34" charset="0"/>
              <a:buChar char="•"/>
            </a:pPr>
            <a:r>
              <a:rPr lang="es-ES" sz="1800" dirty="0"/>
              <a:t>La prueba se utiliza como parte de nuestro sistema estatal de rendición de cuentas, que es CCRPI.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93ab3baee3_1_269"/>
          <p:cNvSpPr txBox="1">
            <a:spLocks noGrp="1"/>
          </p:cNvSpPr>
          <p:nvPr>
            <p:ph type="title"/>
          </p:nvPr>
        </p:nvSpPr>
        <p:spPr>
          <a:xfrm>
            <a:off x="95550" y="586803"/>
            <a:ext cx="10515600" cy="1025700"/>
          </a:xfrm>
          <a:prstGeom prst="rect">
            <a:avLst/>
          </a:prstGeom>
          <a:noFill/>
          <a:ln>
            <a:noFill/>
          </a:ln>
        </p:spPr>
        <p:txBody>
          <a:bodyPr spcFirstLastPara="1" wrap="square" lIns="91425" tIns="45700" rIns="91425" bIns="45700" anchor="ctr" anchorCtr="0">
            <a:noAutofit/>
          </a:bodyPr>
          <a:lstStyle/>
          <a:p>
            <a:pPr marL="0" marR="0">
              <a:lnSpc>
                <a:spcPct val="107000"/>
              </a:lnSpc>
              <a:spcBef>
                <a:spcPts val="0"/>
              </a:spcBef>
              <a:spcAft>
                <a:spcPts val="800"/>
              </a:spcAft>
            </a:pPr>
            <a:r>
              <a:rPr lang="es-419" sz="4400" b="1" dirty="0">
                <a:effectLst/>
                <a:latin typeface="Calibri" panose="020F0502020204030204" pitchFamily="34" charset="0"/>
                <a:ea typeface="Calibri" panose="020F0502020204030204" pitchFamily="34" charset="0"/>
                <a:cs typeface="Arial" panose="020B0604020202020204" pitchFamily="34" charset="0"/>
              </a:rPr>
              <a:t>Requisitos de participación de los estudiantes de EOC(Prueba de Fin de Curso)</a:t>
            </a:r>
            <a:endParaRPr b="1" dirty="0"/>
          </a:p>
        </p:txBody>
      </p:sp>
      <p:graphicFrame>
        <p:nvGraphicFramePr>
          <p:cNvPr id="227" name="Google Shape;227;g293ab3baee3_1_269"/>
          <p:cNvGraphicFramePr/>
          <p:nvPr>
            <p:extLst>
              <p:ext uri="{D42A27DB-BD31-4B8C-83A1-F6EECF244321}">
                <p14:modId xmlns:p14="http://schemas.microsoft.com/office/powerpoint/2010/main" val="1049751968"/>
              </p:ext>
            </p:extLst>
          </p:nvPr>
        </p:nvGraphicFramePr>
        <p:xfrm>
          <a:off x="740025" y="1669675"/>
          <a:ext cx="10241325" cy="3998830"/>
        </p:xfrm>
        <a:graphic>
          <a:graphicData uri="http://schemas.openxmlformats.org/drawingml/2006/table">
            <a:tbl>
              <a:tblPr>
                <a:noFill/>
                <a:tableStyleId>{3ED20A44-C8BD-4F29-9EA5-D7C2F4CC86AE}</a:tableStyleId>
              </a:tblPr>
              <a:tblGrid>
                <a:gridCol w="1977700">
                  <a:extLst>
                    <a:ext uri="{9D8B030D-6E8A-4147-A177-3AD203B41FA5}">
                      <a16:colId xmlns:a16="http://schemas.microsoft.com/office/drawing/2014/main" val="20000"/>
                    </a:ext>
                  </a:extLst>
                </a:gridCol>
                <a:gridCol w="1652725">
                  <a:extLst>
                    <a:ext uri="{9D8B030D-6E8A-4147-A177-3AD203B41FA5}">
                      <a16:colId xmlns:a16="http://schemas.microsoft.com/office/drawing/2014/main" val="20001"/>
                    </a:ext>
                  </a:extLst>
                </a:gridCol>
                <a:gridCol w="1652725">
                  <a:extLst>
                    <a:ext uri="{9D8B030D-6E8A-4147-A177-3AD203B41FA5}">
                      <a16:colId xmlns:a16="http://schemas.microsoft.com/office/drawing/2014/main" val="20002"/>
                    </a:ext>
                  </a:extLst>
                </a:gridCol>
                <a:gridCol w="1652725">
                  <a:extLst>
                    <a:ext uri="{9D8B030D-6E8A-4147-A177-3AD203B41FA5}">
                      <a16:colId xmlns:a16="http://schemas.microsoft.com/office/drawing/2014/main" val="20003"/>
                    </a:ext>
                  </a:extLst>
                </a:gridCol>
                <a:gridCol w="1652725">
                  <a:extLst>
                    <a:ext uri="{9D8B030D-6E8A-4147-A177-3AD203B41FA5}">
                      <a16:colId xmlns:a16="http://schemas.microsoft.com/office/drawing/2014/main" val="20004"/>
                    </a:ext>
                  </a:extLst>
                </a:gridCol>
                <a:gridCol w="1652725">
                  <a:extLst>
                    <a:ext uri="{9D8B030D-6E8A-4147-A177-3AD203B41FA5}">
                      <a16:colId xmlns:a16="http://schemas.microsoft.com/office/drawing/2014/main" val="20005"/>
                    </a:ext>
                  </a:extLst>
                </a:gridCol>
              </a:tblGrid>
              <a:tr h="34406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lang="es-419" sz="1800" b="1" i="0" u="none" strike="noStrike" cap="none" dirty="0">
                          <a:solidFill>
                            <a:schemeClr val="bg1"/>
                          </a:solidFill>
                          <a:effectLst/>
                          <a:latin typeface="Arial"/>
                          <a:ea typeface="Arial"/>
                          <a:cs typeface="Arial"/>
                          <a:sym typeface="Arial"/>
                        </a:rPr>
                        <a:t>Requisitos de participación de los estudiantes de EOC</a:t>
                      </a:r>
                      <a:endParaRPr lang="en-US" sz="1800" b="0" i="0" u="none" strike="noStrike" cap="none" dirty="0">
                        <a:solidFill>
                          <a:schemeClr val="bg1"/>
                        </a:solidFill>
                        <a:effectLst/>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000" u="none" strike="noStrike" cap="none" dirty="0"/>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D206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9150">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err="1">
                          <a:solidFill>
                            <a:srgbClr val="FFFFFF"/>
                          </a:solidFill>
                          <a:latin typeface="Calibri"/>
                          <a:ea typeface="Calibri"/>
                          <a:cs typeface="Calibri"/>
                          <a:sym typeface="Calibri"/>
                        </a:rPr>
                        <a:t>Estudiantes</a:t>
                      </a:r>
                      <a:r>
                        <a:rPr lang="en-US" sz="1600" b="1" i="0" u="none" strike="noStrike" cap="none" dirty="0">
                          <a:solidFill>
                            <a:srgbClr val="FFFFFF"/>
                          </a:solidFill>
                          <a:latin typeface="Calibri"/>
                          <a:ea typeface="Calibri"/>
                          <a:cs typeface="Calibri"/>
                          <a:sym typeface="Calibri"/>
                        </a:rPr>
                        <a:t> </a:t>
                      </a:r>
                      <a:r>
                        <a:rPr lang="en-US" sz="1600" b="1" i="0" u="none" strike="noStrike" cap="none" dirty="0" err="1">
                          <a:solidFill>
                            <a:srgbClr val="FFFFFF"/>
                          </a:solidFill>
                          <a:latin typeface="Calibri"/>
                          <a:ea typeface="Calibri"/>
                          <a:cs typeface="Calibri"/>
                          <a:sym typeface="Calibri"/>
                        </a:rPr>
                        <a:t>Participantes</a:t>
                      </a:r>
                      <a:endParaRPr sz="1200" u="none" strike="noStrike" cap="none" dirty="0"/>
                    </a:p>
                  </a:txBody>
                  <a:tcPr marL="44000" marR="44000" marT="35200" marB="35200" anchor="ctr">
                    <a:lnL w="12675" cap="flat" cmpd="sng">
                      <a:solidFill>
                        <a:srgbClr val="FFFFFF"/>
                      </a:solidFill>
                      <a:prstDash val="solid"/>
                      <a:round/>
                      <a:headEnd type="none" w="sm" len="sm"/>
                      <a:tailEnd type="none" w="sm" len="sm"/>
                    </a:lnL>
                    <a:lnR w="12675" cap="flat" cmpd="sng">
                      <a:solidFill>
                        <a:schemeClr val="lt1"/>
                      </a:solidFill>
                      <a:prstDash val="solid"/>
                      <a:round/>
                      <a:headEnd type="none" w="sm" len="sm"/>
                      <a:tailEnd type="none" w="sm" len="sm"/>
                    </a:lnR>
                    <a:lnT w="38100"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Calibri"/>
                          <a:ea typeface="Calibri"/>
                          <a:cs typeface="Calibri"/>
                          <a:sym typeface="Calibri"/>
                        </a:rPr>
                        <a:t>Literatura Americana</a:t>
                      </a:r>
                      <a:endParaRPr sz="1200" b="1" u="none" strike="noStrike" cap="none" dirty="0">
                        <a:solidFill>
                          <a:schemeClr val="lt1"/>
                        </a:solidFill>
                      </a:endParaRPr>
                    </a:p>
                  </a:txBody>
                  <a:tcPr marL="44000" marR="44000" marT="35200" marB="35200" anchor="ctr">
                    <a:lnL w="12675" cap="flat" cmpd="sng">
                      <a:solidFill>
                        <a:schemeClr val="lt1"/>
                      </a:solidFill>
                      <a:prstDash val="solid"/>
                      <a:round/>
                      <a:headEnd type="none" w="sm" len="sm"/>
                      <a:tailEnd type="none" w="sm" len="sm"/>
                    </a:lnL>
                    <a:lnR w="12675"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675" cap="flat" cmpd="sng">
                      <a:solidFill>
                        <a:schemeClr val="lt1"/>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Algebra I</a:t>
                      </a:r>
                      <a:endParaRPr sz="1200" b="1" u="none" strike="noStrike" cap="none">
                        <a:solidFill>
                          <a:schemeClr val="lt1"/>
                        </a:solidFill>
                      </a:endParaRPr>
                    </a:p>
                  </a:txBody>
                  <a:tcPr marL="44000" marR="44000" marT="35200" marB="35200" anchor="ctr">
                    <a:lnL w="12675" cap="flat" cmpd="sng">
                      <a:solidFill>
                        <a:schemeClr val="lt1"/>
                      </a:solidFill>
                      <a:prstDash val="solid"/>
                      <a:round/>
                      <a:headEnd type="none" w="sm" len="sm"/>
                      <a:tailEnd type="none" w="sm" len="sm"/>
                    </a:lnL>
                    <a:lnR w="12675"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675" cap="flat" cmpd="sng">
                      <a:solidFill>
                        <a:schemeClr val="lt1"/>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Calibri"/>
                          <a:ea typeface="Calibri"/>
                          <a:cs typeface="Calibri"/>
                          <a:sym typeface="Calibri"/>
                        </a:rPr>
                        <a:t>Ciencias </a:t>
                      </a:r>
                      <a:r>
                        <a:rPr lang="es-AR" sz="1600" b="1" i="0" u="none" strike="noStrike" cap="none" noProof="0" dirty="0">
                          <a:solidFill>
                            <a:schemeClr val="lt1"/>
                          </a:solidFill>
                          <a:latin typeface="Calibri"/>
                          <a:ea typeface="Calibri"/>
                          <a:cs typeface="Calibri"/>
                          <a:sym typeface="Calibri"/>
                        </a:rPr>
                        <a:t>Físicas</a:t>
                      </a:r>
                      <a:endParaRPr lang="es-AR" sz="1200" b="1" u="none" strike="noStrike" cap="none" noProof="0" dirty="0">
                        <a:solidFill>
                          <a:schemeClr val="lt1"/>
                        </a:solidFill>
                      </a:endParaRPr>
                    </a:p>
                  </a:txBody>
                  <a:tcPr marL="44000" marR="44000" marT="35200" marB="35200" anchor="ctr">
                    <a:lnL w="12675" cap="flat" cmpd="sng">
                      <a:solidFill>
                        <a:schemeClr val="lt1"/>
                      </a:solidFill>
                      <a:prstDash val="solid"/>
                      <a:round/>
                      <a:headEnd type="none" w="sm" len="sm"/>
                      <a:tailEnd type="none" w="sm" len="sm"/>
                    </a:lnL>
                    <a:lnR w="12675"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675" cap="flat" cmpd="sng">
                      <a:solidFill>
                        <a:schemeClr val="lt1"/>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s-AR" sz="1600" b="1" i="0" u="none" strike="noStrike" cap="none" noProof="0" dirty="0">
                          <a:solidFill>
                            <a:schemeClr val="lt1"/>
                          </a:solidFill>
                          <a:latin typeface="Calibri"/>
                          <a:ea typeface="Calibri"/>
                          <a:cs typeface="Calibri"/>
                          <a:sym typeface="Calibri"/>
                        </a:rPr>
                        <a:t>Biología</a:t>
                      </a:r>
                      <a:endParaRPr lang="es-AR" sz="1200" b="1" u="none" strike="noStrike" cap="none" noProof="0" dirty="0">
                        <a:solidFill>
                          <a:schemeClr val="lt1"/>
                        </a:solidFill>
                      </a:endParaRPr>
                    </a:p>
                  </a:txBody>
                  <a:tcPr marL="44000" marR="44000" marT="35200" marB="35200" anchor="ctr">
                    <a:lnL w="12675" cap="flat" cmpd="sng">
                      <a:solidFill>
                        <a:schemeClr val="lt1"/>
                      </a:solidFill>
                      <a:prstDash val="solid"/>
                      <a:round/>
                      <a:headEnd type="none" w="sm" len="sm"/>
                      <a:tailEnd type="none" w="sm" len="sm"/>
                    </a:lnL>
                    <a:lnR w="12675"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675" cap="flat" cmpd="sng">
                      <a:solidFill>
                        <a:schemeClr val="lt1"/>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Calibri"/>
                          <a:cs typeface="Calibri"/>
                          <a:sym typeface="Calibri"/>
                        </a:rPr>
                        <a:t>Historia de </a:t>
                      </a:r>
                      <a:r>
                        <a:rPr lang="en-US" sz="1600" b="1" i="0" u="none" strike="noStrike" cap="none" dirty="0" err="1">
                          <a:solidFill>
                            <a:schemeClr val="lt1"/>
                          </a:solidFill>
                          <a:latin typeface="Calibri"/>
                          <a:cs typeface="Calibri"/>
                          <a:sym typeface="Calibri"/>
                        </a:rPr>
                        <a:t>Estados</a:t>
                      </a:r>
                      <a:r>
                        <a:rPr lang="en-US" sz="1600" b="1" i="0" u="none" strike="noStrike" cap="none" dirty="0">
                          <a:solidFill>
                            <a:schemeClr val="lt1"/>
                          </a:solidFill>
                          <a:latin typeface="Calibri"/>
                          <a:cs typeface="Calibri"/>
                          <a:sym typeface="Calibri"/>
                        </a:rPr>
                        <a:t> Unidos</a:t>
                      </a:r>
                      <a:endParaRPr sz="1200" b="1" u="none" strike="noStrike" cap="none" dirty="0">
                        <a:solidFill>
                          <a:schemeClr val="lt1"/>
                        </a:solidFill>
                      </a:endParaRPr>
                    </a:p>
                  </a:txBody>
                  <a:tcPr marL="44000" marR="44000" marT="35200" marB="35200" anchor="ctr">
                    <a:lnL w="12675" cap="flat" cmpd="sng">
                      <a:solidFill>
                        <a:schemeClr val="lt1"/>
                      </a:solidFill>
                      <a:prstDash val="solid"/>
                      <a:round/>
                      <a:headEnd type="none" w="sm" len="sm"/>
                      <a:tailEnd type="none" w="sm" len="sm"/>
                    </a:lnL>
                    <a:lnR w="12675"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675" cap="flat" cmpd="sng">
                      <a:solidFill>
                        <a:schemeClr val="lt1"/>
                      </a:solidFill>
                      <a:prstDash val="solid"/>
                      <a:round/>
                      <a:headEnd type="none" w="sm" len="sm"/>
                      <a:tailEnd type="none" w="sm" len="sm"/>
                    </a:lnB>
                    <a:solidFill>
                      <a:srgbClr val="2D2065"/>
                    </a:solidFill>
                  </a:tcPr>
                </a:tc>
                <a:extLst>
                  <a:ext uri="{0D108BD9-81ED-4DB2-BD59-A6C34878D82A}">
                    <a16:rowId xmlns:a16="http://schemas.microsoft.com/office/drawing/2014/main" val="10001"/>
                  </a:ext>
                </a:extLst>
              </a:tr>
              <a:tr h="40832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cs typeface="Calibri"/>
                          <a:sym typeface="Calibri"/>
                        </a:rPr>
                        <a:t>Escuela Superior</a:t>
                      </a:r>
                      <a:endParaRPr sz="1200" u="none" strike="noStrike" cap="none" dirty="0"/>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mj-lt"/>
                          <a:ea typeface="Calibri"/>
                          <a:cs typeface="Calibri"/>
                          <a:sym typeface="Calibri"/>
                        </a:rPr>
                        <a:t>Requiere EOC </a:t>
                      </a:r>
                      <a:endParaRPr sz="1600" u="none" strike="noStrike" cap="none" dirty="0">
                        <a:latin typeface="+mj-lt"/>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chemeClr val="lt1"/>
                      </a:solidFill>
                      <a:prstDash val="solid"/>
                      <a:round/>
                      <a:headEnd type="none" w="sm" len="sm"/>
                      <a:tailEnd type="none" w="sm" len="sm"/>
                    </a:lnT>
                    <a:lnB w="12675" cap="flat" cmpd="sng">
                      <a:solidFill>
                        <a:srgbClr val="FFFFFF"/>
                      </a:solidFill>
                      <a:prstDash val="solid"/>
                      <a:round/>
                      <a:headEnd type="none" w="sm" len="sm"/>
                      <a:tailEnd type="none" w="sm" len="sm"/>
                    </a:lnB>
                    <a:solidFill>
                      <a:srgbClr val="E8EB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600" b="0" i="0" u="none" strike="noStrike" cap="none" dirty="0">
                          <a:solidFill>
                            <a:srgbClr val="000000"/>
                          </a:solidFill>
                          <a:latin typeface="+mj-lt"/>
                          <a:ea typeface="Calibri"/>
                          <a:cs typeface="Calibri"/>
                          <a:sym typeface="Calibri"/>
                        </a:rPr>
                        <a:t>Requiere EOC </a:t>
                      </a:r>
                      <a:endParaRPr lang="en-US" sz="1600" u="none" strike="noStrike" cap="none" dirty="0">
                        <a:latin typeface="+mj-lt"/>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chemeClr val="lt1"/>
                      </a:solidFill>
                      <a:prstDash val="solid"/>
                      <a:round/>
                      <a:headEnd type="none" w="sm" len="sm"/>
                      <a:tailEnd type="none" w="sm" len="sm"/>
                    </a:lnT>
                    <a:lnB w="12675" cap="flat" cmpd="sng">
                      <a:solidFill>
                        <a:srgbClr val="FFFFFF"/>
                      </a:solidFill>
                      <a:prstDash val="solid"/>
                      <a:round/>
                      <a:headEnd type="none" w="sm" len="sm"/>
                      <a:tailEnd type="none" w="sm" len="sm"/>
                    </a:lnB>
                    <a:solidFill>
                      <a:srgbClr val="E8EBF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err="1">
                          <a:solidFill>
                            <a:srgbClr val="000000"/>
                          </a:solidFill>
                          <a:latin typeface="+mj-lt"/>
                          <a:ea typeface="Calibri"/>
                          <a:cs typeface="Calibri"/>
                          <a:sym typeface="Calibri"/>
                        </a:rPr>
                        <a:t>Eliminado</a:t>
                      </a:r>
                      <a:endParaRPr sz="1600" u="none" strike="noStrike" cap="none" dirty="0">
                        <a:latin typeface="+mj-lt"/>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chemeClr val="lt1"/>
                      </a:solidFill>
                      <a:prstDash val="solid"/>
                      <a:round/>
                      <a:headEnd type="none" w="sm" len="sm"/>
                      <a:tailEnd type="none" w="sm" len="sm"/>
                    </a:lnT>
                    <a:lnB w="12675" cap="flat" cmpd="sng">
                      <a:solidFill>
                        <a:srgbClr val="FFFFFF"/>
                      </a:solidFill>
                      <a:prstDash val="solid"/>
                      <a:round/>
                      <a:headEnd type="none" w="sm" len="sm"/>
                      <a:tailEnd type="none" w="sm" len="sm"/>
                    </a:lnB>
                    <a:solidFill>
                      <a:srgbClr val="E8EB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600" b="0" i="0" u="none" strike="noStrike" cap="none" dirty="0">
                          <a:solidFill>
                            <a:srgbClr val="000000"/>
                          </a:solidFill>
                          <a:latin typeface="+mj-lt"/>
                          <a:ea typeface="Calibri"/>
                          <a:cs typeface="Calibri"/>
                          <a:sym typeface="Calibri"/>
                        </a:rPr>
                        <a:t>Requiere EOC </a:t>
                      </a:r>
                      <a:endParaRPr lang="en-US" sz="1600" u="none" strike="noStrike" cap="none" dirty="0">
                        <a:latin typeface="+mj-lt"/>
                      </a:endParaRPr>
                    </a:p>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mj-lt"/>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chemeClr val="lt1"/>
                      </a:solidFill>
                      <a:prstDash val="solid"/>
                      <a:round/>
                      <a:headEnd type="none" w="sm" len="sm"/>
                      <a:tailEnd type="none" w="sm" len="sm"/>
                    </a:lnT>
                    <a:lnB w="12675" cap="flat" cmpd="sng">
                      <a:solidFill>
                        <a:srgbClr val="FFFFFF"/>
                      </a:solidFill>
                      <a:prstDash val="solid"/>
                      <a:round/>
                      <a:headEnd type="none" w="sm" len="sm"/>
                      <a:tailEnd type="none" w="sm" len="sm"/>
                    </a:lnB>
                    <a:solidFill>
                      <a:srgbClr val="E8EB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600" b="0" i="0" u="none" strike="noStrike" cap="none" dirty="0">
                          <a:solidFill>
                            <a:srgbClr val="000000"/>
                          </a:solidFill>
                          <a:latin typeface="+mj-lt"/>
                          <a:ea typeface="Calibri"/>
                          <a:cs typeface="Calibri"/>
                          <a:sym typeface="Calibri"/>
                        </a:rPr>
                        <a:t>Requiere EOC </a:t>
                      </a:r>
                      <a:endParaRPr lang="en-US" sz="1600" u="none" strike="noStrike" cap="none" dirty="0">
                        <a:latin typeface="+mj-lt"/>
                      </a:endParaRPr>
                    </a:p>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mj-lt"/>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chemeClr val="lt1"/>
                      </a:solidFill>
                      <a:prstDash val="solid"/>
                      <a:round/>
                      <a:headEnd type="none" w="sm" len="sm"/>
                      <a:tailEnd type="none" w="sm" len="sm"/>
                    </a:lnT>
                    <a:lnB w="12675" cap="flat" cmpd="sng">
                      <a:solidFill>
                        <a:srgbClr val="FFFFFF"/>
                      </a:solidFill>
                      <a:prstDash val="solid"/>
                      <a:round/>
                      <a:headEnd type="none" w="sm" len="sm"/>
                      <a:tailEnd type="none" w="sm" len="sm"/>
                    </a:lnB>
                    <a:solidFill>
                      <a:srgbClr val="E8EBF5"/>
                    </a:solidFill>
                  </a:tcPr>
                </a:tc>
                <a:extLst>
                  <a:ext uri="{0D108BD9-81ED-4DB2-BD59-A6C34878D82A}">
                    <a16:rowId xmlns:a16="http://schemas.microsoft.com/office/drawing/2014/main" val="10002"/>
                  </a:ext>
                </a:extLst>
              </a:tr>
              <a:tr h="349630">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ea typeface="Calibri"/>
                          <a:cs typeface="Calibri"/>
                          <a:sym typeface="Calibri"/>
                        </a:rPr>
                        <a:t>AP/IB/DE</a:t>
                      </a:r>
                      <a:endParaRPr sz="1200" u="none" strike="noStrike" cap="none" dirty="0"/>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2D206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600" b="0" i="0" u="none" strike="noStrike" cap="none" dirty="0">
                          <a:solidFill>
                            <a:srgbClr val="000000"/>
                          </a:solidFill>
                          <a:latin typeface="+mj-lt"/>
                          <a:ea typeface="Calibri"/>
                          <a:cs typeface="Calibri"/>
                          <a:sym typeface="Calibri"/>
                        </a:rPr>
                        <a:t>Requiere EOC </a:t>
                      </a:r>
                      <a:endParaRPr lang="en-US" sz="1600" u="none" strike="noStrike" cap="none" dirty="0">
                        <a:latin typeface="+mj-lt"/>
                      </a:endParaRPr>
                    </a:p>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mj-lt"/>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DD4EA"/>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600" b="0" i="0" u="none" strike="noStrike" cap="none" dirty="0">
                          <a:solidFill>
                            <a:srgbClr val="000000"/>
                          </a:solidFill>
                          <a:latin typeface="+mj-lt"/>
                          <a:ea typeface="Calibri"/>
                          <a:cs typeface="Calibri"/>
                          <a:sym typeface="Calibri"/>
                        </a:rPr>
                        <a:t>Requiere EOC </a:t>
                      </a:r>
                      <a:endParaRPr lang="en-US" sz="1600" u="none" strike="noStrike" cap="none" dirty="0">
                        <a:latin typeface="+mj-lt"/>
                      </a:endParaRPr>
                    </a:p>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mj-lt"/>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DD4E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err="1">
                          <a:solidFill>
                            <a:srgbClr val="000000"/>
                          </a:solidFill>
                          <a:latin typeface="+mj-lt"/>
                          <a:ea typeface="Calibri"/>
                          <a:cs typeface="Calibri"/>
                          <a:sym typeface="Calibri"/>
                        </a:rPr>
                        <a:t>Eliminado</a:t>
                      </a:r>
                      <a:endParaRPr sz="1600" u="none" strike="noStrike" cap="none" dirty="0">
                        <a:latin typeface="+mj-lt"/>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DD4EA"/>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600" b="0" i="0" u="none" strike="noStrike" cap="none" dirty="0">
                          <a:solidFill>
                            <a:srgbClr val="000000"/>
                          </a:solidFill>
                          <a:latin typeface="+mj-lt"/>
                          <a:ea typeface="Calibri"/>
                          <a:cs typeface="Calibri"/>
                          <a:sym typeface="Calibri"/>
                        </a:rPr>
                        <a:t>Requiere EOC </a:t>
                      </a:r>
                      <a:endParaRPr lang="en-US" sz="1600" u="none" strike="noStrike" cap="none" dirty="0">
                        <a:latin typeface="+mj-lt"/>
                      </a:endParaRPr>
                    </a:p>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mj-lt"/>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DD4E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s-AR" sz="1600" b="0" i="0" u="none" strike="noStrike" cap="none" noProof="0" dirty="0" err="1">
                          <a:solidFill>
                            <a:srgbClr val="000000"/>
                          </a:solidFill>
                          <a:latin typeface="+mj-lt"/>
                          <a:ea typeface="Calibri"/>
                          <a:cs typeface="Calibri"/>
                          <a:sym typeface="Calibri"/>
                        </a:rPr>
                        <a:t>Exemptos</a:t>
                      </a:r>
                      <a:endParaRPr lang="es-AR" sz="1600" u="none" strike="noStrike" cap="none" noProof="0" dirty="0">
                        <a:latin typeface="+mj-lt"/>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DD4EA"/>
                    </a:solidFill>
                  </a:tcPr>
                </a:tc>
                <a:extLst>
                  <a:ext uri="{0D108BD9-81ED-4DB2-BD59-A6C34878D82A}">
                    <a16:rowId xmlns:a16="http://schemas.microsoft.com/office/drawing/2014/main" val="10003"/>
                  </a:ext>
                </a:extLst>
              </a:tr>
              <a:tr h="66552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ea typeface="Calibri"/>
                          <a:cs typeface="Calibri"/>
                          <a:sym typeface="Calibri"/>
                        </a:rPr>
                        <a:t>8</a:t>
                      </a:r>
                      <a:r>
                        <a:rPr lang="en-US" sz="1600" b="1" i="0" u="none" strike="noStrike" cap="none" baseline="30000" dirty="0">
                          <a:solidFill>
                            <a:srgbClr val="FFFFFF"/>
                          </a:solidFill>
                          <a:latin typeface="Calibri"/>
                          <a:ea typeface="Calibri"/>
                          <a:cs typeface="Calibri"/>
                          <a:sym typeface="Calibri"/>
                        </a:rPr>
                        <a:t>vo </a:t>
                      </a:r>
                      <a:r>
                        <a:rPr lang="en-US" sz="1600" b="1" i="0" u="none" strike="noStrike" cap="none" dirty="0">
                          <a:solidFill>
                            <a:srgbClr val="FFFFFF"/>
                          </a:solidFill>
                          <a:latin typeface="Calibri"/>
                          <a:ea typeface="Calibri"/>
                          <a:cs typeface="Calibri"/>
                          <a:sym typeface="Calibri"/>
                        </a:rPr>
                        <a:t>Grado</a:t>
                      </a:r>
                      <a:endParaRPr sz="1200" u="none" strike="noStrike" cap="none" dirty="0"/>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2D206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600" b="0" i="0" u="none" strike="noStrike" cap="none" dirty="0">
                          <a:solidFill>
                            <a:srgbClr val="000000"/>
                          </a:solidFill>
                          <a:latin typeface="Arial"/>
                          <a:ea typeface="Calibri"/>
                          <a:cs typeface="Calibri"/>
                          <a:sym typeface="Calibri"/>
                        </a:rPr>
                        <a:t>Requiere EOC </a:t>
                      </a:r>
                      <a:endParaRPr lang="en-US"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Requiere EOG</a:t>
                      </a:r>
                      <a:endParaRPr sz="1600" u="none" strike="noStrike" cap="none" dirty="0">
                        <a:latin typeface="Calibri"/>
                        <a:ea typeface="Calibri"/>
                        <a:cs typeface="Calibri"/>
                        <a:sym typeface="Calibri"/>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8EB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600" b="0" i="0" u="none" strike="noStrike" cap="none" dirty="0">
                          <a:solidFill>
                            <a:srgbClr val="000000"/>
                          </a:solidFill>
                          <a:latin typeface="Arial"/>
                          <a:ea typeface="Calibri"/>
                          <a:cs typeface="Calibri"/>
                          <a:sym typeface="Calibri"/>
                        </a:rPr>
                        <a:t>Requiere EOC </a:t>
                      </a:r>
                      <a:endParaRPr lang="en-US"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Requiere EOG</a:t>
                      </a: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8EBF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600" b="0" i="0" u="none" strike="noStrike" cap="none" dirty="0">
                          <a:solidFill>
                            <a:srgbClr val="000000"/>
                          </a:solidFill>
                          <a:latin typeface="Arial"/>
                          <a:ea typeface="Calibri"/>
                          <a:cs typeface="Calibri"/>
                          <a:sym typeface="Calibri"/>
                        </a:rPr>
                        <a:t>Requiere EOC </a:t>
                      </a:r>
                      <a:endParaRPr lang="en-US"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EOG </a:t>
                      </a:r>
                      <a:r>
                        <a:rPr lang="en-US" sz="1600" b="1" u="none" strike="noStrike" cap="none" dirty="0">
                          <a:latin typeface="Calibri"/>
                          <a:ea typeface="Calibri"/>
                          <a:cs typeface="Calibri"/>
                          <a:sym typeface="Calibri"/>
                        </a:rPr>
                        <a:t>Not</a:t>
                      </a:r>
                      <a:r>
                        <a:rPr lang="en-US" sz="1600" u="none" strike="noStrike" cap="none" dirty="0">
                          <a:latin typeface="Calibri"/>
                          <a:ea typeface="Calibri"/>
                          <a:cs typeface="Calibri"/>
                          <a:sym typeface="Calibri"/>
                        </a:rPr>
                        <a:t> Required</a:t>
                      </a: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8EBF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EOC Required</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EOG Required</a:t>
                      </a:r>
                      <a:endParaRPr sz="1600" u="none" strike="noStrike" cap="none">
                        <a:latin typeface="Calibri"/>
                        <a:ea typeface="Calibri"/>
                        <a:cs typeface="Calibri"/>
                        <a:sym typeface="Calibri"/>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8EBF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EOC Required</a:t>
                      </a:r>
                      <a:endParaRPr sz="1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EOG Required</a:t>
                      </a:r>
                      <a:endParaRPr sz="1600" u="none" strike="noStrike" cap="none" dirty="0">
                        <a:latin typeface="Calibri"/>
                        <a:ea typeface="Calibri"/>
                        <a:cs typeface="Calibri"/>
                        <a:sym typeface="Calibri"/>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8EBF5"/>
                    </a:solidFill>
                  </a:tcPr>
                </a:tc>
                <a:extLst>
                  <a:ext uri="{0D108BD9-81ED-4DB2-BD59-A6C34878D82A}">
                    <a16:rowId xmlns:a16="http://schemas.microsoft.com/office/drawing/2014/main" val="10004"/>
                  </a:ext>
                </a:extLst>
              </a:tr>
              <a:tr h="7808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ea typeface="Calibri"/>
                          <a:cs typeface="Calibri"/>
                          <a:sym typeface="Calibri"/>
                        </a:rPr>
                        <a:t>6</a:t>
                      </a:r>
                      <a:r>
                        <a:rPr lang="en-US" sz="1600" b="1" i="0" u="none" strike="noStrike" cap="none" baseline="30000" dirty="0">
                          <a:solidFill>
                            <a:srgbClr val="FFFFFF"/>
                          </a:solidFill>
                          <a:latin typeface="Calibri"/>
                          <a:ea typeface="Calibri"/>
                          <a:cs typeface="Calibri"/>
                          <a:sym typeface="Calibri"/>
                        </a:rPr>
                        <a:t>to</a:t>
                      </a:r>
                      <a:r>
                        <a:rPr lang="en-US" sz="1600" b="1" i="0" u="none" strike="noStrike" cap="none" dirty="0">
                          <a:solidFill>
                            <a:srgbClr val="FFFFFF"/>
                          </a:solidFill>
                          <a:latin typeface="Calibri"/>
                          <a:ea typeface="Calibri"/>
                          <a:cs typeface="Calibri"/>
                          <a:sym typeface="Calibri"/>
                        </a:rPr>
                        <a:t>/7</a:t>
                      </a:r>
                      <a:r>
                        <a:rPr lang="en-US" sz="1600" b="1" i="0" u="none" strike="noStrike" cap="none" baseline="30000" dirty="0">
                          <a:solidFill>
                            <a:srgbClr val="FFFFFF"/>
                          </a:solidFill>
                          <a:latin typeface="Calibri"/>
                          <a:ea typeface="Calibri"/>
                          <a:cs typeface="Calibri"/>
                          <a:sym typeface="Calibri"/>
                        </a:rPr>
                        <a:t>mo</a:t>
                      </a:r>
                      <a:r>
                        <a:rPr lang="en-US" sz="1600" b="1" i="0" u="none" strike="noStrike" cap="none" dirty="0">
                          <a:solidFill>
                            <a:srgbClr val="FFFFFF"/>
                          </a:solidFill>
                          <a:latin typeface="Calibri"/>
                          <a:ea typeface="Calibri"/>
                          <a:cs typeface="Calibri"/>
                          <a:sym typeface="Calibri"/>
                        </a:rPr>
                        <a:t>Grado</a:t>
                      </a:r>
                      <a:endParaRPr sz="1200" u="none" strike="noStrike" cap="none" dirty="0"/>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EOC Required</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EOG Required</a:t>
                      </a:r>
                      <a:endParaRPr sz="1600" u="none" strike="noStrike" cap="none">
                        <a:latin typeface="Calibri"/>
                        <a:ea typeface="Calibri"/>
                        <a:cs typeface="Calibri"/>
                        <a:sym typeface="Calibri"/>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DD4E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EOC Required</a:t>
                      </a:r>
                      <a:endParaRPr sz="1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EOG Required</a:t>
                      </a:r>
                      <a:endParaRPr sz="1600" u="none" strike="noStrike" cap="none" dirty="0">
                        <a:latin typeface="Calibri"/>
                        <a:ea typeface="Calibri"/>
                        <a:cs typeface="Calibri"/>
                        <a:sym typeface="Calibri"/>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DD4E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EOG Required</a:t>
                      </a:r>
                      <a:endParaRPr sz="1600" u="none" strike="noStrike" cap="none">
                        <a:latin typeface="Calibri"/>
                        <a:ea typeface="Calibri"/>
                        <a:cs typeface="Calibri"/>
                        <a:sym typeface="Calibri"/>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DD4E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EOC Required</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EOG Required</a:t>
                      </a:r>
                      <a:endParaRPr sz="1600" u="none" strike="noStrike" cap="none">
                        <a:latin typeface="Calibri"/>
                        <a:ea typeface="Calibri"/>
                        <a:cs typeface="Calibri"/>
                        <a:sym typeface="Calibri"/>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DD4E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EOC Required</a:t>
                      </a:r>
                      <a:endParaRPr sz="1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EOG Required</a:t>
                      </a:r>
                      <a:endParaRPr sz="1600" u="none" strike="noStrike" cap="none" dirty="0">
                        <a:latin typeface="Calibri"/>
                        <a:ea typeface="Calibri"/>
                        <a:cs typeface="Calibri"/>
                        <a:sym typeface="Calibri"/>
                      </a:endParaRPr>
                    </a:p>
                  </a:txBody>
                  <a:tcPr marL="44000" marR="44000" marT="35200" marB="352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DD4EA"/>
                    </a:solidFill>
                  </a:tcPr>
                </a:tc>
                <a:extLst>
                  <a:ext uri="{0D108BD9-81ED-4DB2-BD59-A6C34878D82A}">
                    <a16:rowId xmlns:a16="http://schemas.microsoft.com/office/drawing/2014/main" val="10005"/>
                  </a:ext>
                </a:extLst>
              </a:tr>
            </a:tbl>
          </a:graphicData>
        </a:graphic>
      </p:graphicFrame>
      <p:sp>
        <p:nvSpPr>
          <p:cNvPr id="228" name="Google Shape;228;g293ab3baee3_1_269"/>
          <p:cNvSpPr txBox="1"/>
          <p:nvPr/>
        </p:nvSpPr>
        <p:spPr>
          <a:xfrm>
            <a:off x="849000" y="5995550"/>
            <a:ext cx="10241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Note that EOC Exams count as 20% of a student’s final grade in that class, except Physical Science.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93ab3baee3_1_276"/>
          <p:cNvSpPr txBox="1">
            <a:spLocks noGrp="1"/>
          </p:cNvSpPr>
          <p:nvPr>
            <p:ph type="title"/>
          </p:nvPr>
        </p:nvSpPr>
        <p:spPr>
          <a:xfrm>
            <a:off x="58025" y="473271"/>
            <a:ext cx="10515600" cy="933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s-419" sz="4400" b="1" kern="1200" spc="55" dirty="0">
                <a:solidFill>
                  <a:srgbClr val="000000"/>
                </a:solidFill>
                <a:effectLst/>
                <a:latin typeface="TT Rounds Condensed Bold" panose="020B0604020202020204" charset="0"/>
                <a:ea typeface="+mn-ea"/>
                <a:cs typeface="+mn-cs"/>
              </a:rPr>
              <a:t>¿Cómo se ve la prueba?</a:t>
            </a:r>
            <a:endParaRPr b="1" dirty="0"/>
          </a:p>
        </p:txBody>
      </p:sp>
      <p:graphicFrame>
        <p:nvGraphicFramePr>
          <p:cNvPr id="234" name="Google Shape;234;g293ab3baee3_1_276"/>
          <p:cNvGraphicFramePr/>
          <p:nvPr>
            <p:extLst>
              <p:ext uri="{D42A27DB-BD31-4B8C-83A1-F6EECF244321}">
                <p14:modId xmlns:p14="http://schemas.microsoft.com/office/powerpoint/2010/main" val="3503084906"/>
              </p:ext>
            </p:extLst>
          </p:nvPr>
        </p:nvGraphicFramePr>
        <p:xfrm>
          <a:off x="410966" y="1576375"/>
          <a:ext cx="11578976" cy="3958928"/>
        </p:xfrm>
        <a:graphic>
          <a:graphicData uri="http://schemas.openxmlformats.org/drawingml/2006/table">
            <a:tbl>
              <a:tblPr>
                <a:noFill/>
                <a:tableStyleId>{3ED20A44-C8BD-4F29-9EA5-D7C2F4CC86AE}</a:tableStyleId>
              </a:tblPr>
              <a:tblGrid>
                <a:gridCol w="2434976">
                  <a:extLst>
                    <a:ext uri="{9D8B030D-6E8A-4147-A177-3AD203B41FA5}">
                      <a16:colId xmlns:a16="http://schemas.microsoft.com/office/drawing/2014/main" val="20000"/>
                    </a:ext>
                  </a:extLst>
                </a:gridCol>
                <a:gridCol w="1703346">
                  <a:extLst>
                    <a:ext uri="{9D8B030D-6E8A-4147-A177-3AD203B41FA5}">
                      <a16:colId xmlns:a16="http://schemas.microsoft.com/office/drawing/2014/main" val="20001"/>
                    </a:ext>
                  </a:extLst>
                </a:gridCol>
                <a:gridCol w="1783725">
                  <a:extLst>
                    <a:ext uri="{9D8B030D-6E8A-4147-A177-3AD203B41FA5}">
                      <a16:colId xmlns:a16="http://schemas.microsoft.com/office/drawing/2014/main" val="20002"/>
                    </a:ext>
                  </a:extLst>
                </a:gridCol>
                <a:gridCol w="1568925">
                  <a:extLst>
                    <a:ext uri="{9D8B030D-6E8A-4147-A177-3AD203B41FA5}">
                      <a16:colId xmlns:a16="http://schemas.microsoft.com/office/drawing/2014/main" val="20003"/>
                    </a:ext>
                  </a:extLst>
                </a:gridCol>
                <a:gridCol w="1606300">
                  <a:extLst>
                    <a:ext uri="{9D8B030D-6E8A-4147-A177-3AD203B41FA5}">
                      <a16:colId xmlns:a16="http://schemas.microsoft.com/office/drawing/2014/main" val="20004"/>
                    </a:ext>
                  </a:extLst>
                </a:gridCol>
                <a:gridCol w="2481704">
                  <a:extLst>
                    <a:ext uri="{9D8B030D-6E8A-4147-A177-3AD203B41FA5}">
                      <a16:colId xmlns:a16="http://schemas.microsoft.com/office/drawing/2014/main" val="20005"/>
                    </a:ext>
                  </a:extLst>
                </a:gridCol>
              </a:tblGrid>
              <a:tr h="1411050">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s-419" sz="1600" b="1" spc="14" noProof="0" dirty="0">
                          <a:solidFill>
                            <a:srgbClr val="FFFFFF"/>
                          </a:solidFill>
                          <a:latin typeface="TT Rounds Condensed Bold"/>
                        </a:rPr>
                        <a:t>Área de contenido y número de secciones</a:t>
                      </a:r>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2D2065"/>
                    </a:solidFill>
                  </a:tcPr>
                </a:tc>
                <a:tc>
                  <a:txBody>
                    <a:bodyPr/>
                    <a:lstStyle/>
                    <a:p>
                      <a:pPr marL="136525"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lang="es-419" sz="1600" b="1" spc="14" noProof="0" dirty="0">
                          <a:solidFill>
                            <a:srgbClr val="FFFFFF"/>
                          </a:solidFill>
                          <a:latin typeface="TT Rounds Condensed Bold"/>
                        </a:rPr>
                        <a:t>Respuesta Seleccionada</a:t>
                      </a:r>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2D2065"/>
                    </a:solidFill>
                  </a:tcPr>
                </a:tc>
                <a:tc>
                  <a:txBody>
                    <a:bodyPr/>
                    <a:lstStyle/>
                    <a:p>
                      <a:pPr marL="85725" marR="49530" lvl="0" indent="-74295"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s-419" sz="1600" b="1" spc="14" noProof="0" dirty="0">
                          <a:solidFill>
                            <a:srgbClr val="FFFFFF"/>
                          </a:solidFill>
                          <a:latin typeface="TT Rounds Condensed Bold"/>
                        </a:rPr>
                        <a:t>Respuesta Construida                               (2 puntos)</a:t>
                      </a:r>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2D2065"/>
                    </a:solidFill>
                  </a:tcPr>
                </a:tc>
                <a:tc>
                  <a:txBody>
                    <a:bodyPr/>
                    <a:lstStyle/>
                    <a:p>
                      <a:pPr algn="ctr">
                        <a:lnSpc>
                          <a:spcPts val="2891"/>
                        </a:lnSpc>
                      </a:pPr>
                      <a:r>
                        <a:rPr lang="es-419" sz="1600" b="1" spc="14" noProof="0" dirty="0">
                          <a:solidFill>
                            <a:srgbClr val="FFFFFF"/>
                          </a:solidFill>
                          <a:latin typeface="TT Rounds Condensed Bold"/>
                        </a:rPr>
                        <a:t>Respuesta Construida Extendida</a:t>
                      </a:r>
                    </a:p>
                    <a:p>
                      <a:pPr algn="ctr">
                        <a:lnSpc>
                          <a:spcPts val="2879"/>
                        </a:lnSpc>
                      </a:pPr>
                      <a:r>
                        <a:rPr lang="es-419" sz="1600" b="1" spc="14" noProof="0" dirty="0">
                          <a:solidFill>
                            <a:srgbClr val="FFFFFF"/>
                          </a:solidFill>
                          <a:latin typeface="TT Rounds Condensed Bold"/>
                        </a:rPr>
                        <a:t>(4 puntos)</a:t>
                      </a:r>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2D2065"/>
                    </a:solidFill>
                  </a:tcPr>
                </a:tc>
                <a:tc>
                  <a:txBody>
                    <a:bodyPr/>
                    <a:lstStyle/>
                    <a:p>
                      <a:pPr marL="173990" marR="161925"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s-419" sz="1600" b="1" spc="14" noProof="0" dirty="0">
                          <a:solidFill>
                            <a:srgbClr val="FFFFFF"/>
                          </a:solidFill>
                          <a:latin typeface="TT Rounds Condensed Bold"/>
                        </a:rPr>
                        <a:t>Respuesta Extendida Escrita              (7 puntos)</a:t>
                      </a:r>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2D2065"/>
                    </a:solidFill>
                  </a:tcPr>
                </a:tc>
                <a:tc>
                  <a:txBody>
                    <a:bodyPr/>
                    <a:lstStyle/>
                    <a:p>
                      <a:pPr marL="173990" marR="161925"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s-419" sz="1600" spc="14" noProof="0" dirty="0">
                          <a:solidFill>
                            <a:srgbClr val="FFFFFF"/>
                          </a:solidFill>
                          <a:latin typeface="TT Rounds Condensed Bold"/>
                        </a:rPr>
                        <a:t>Respuesta Reforzada por tecnología                   (2 puntos)</a:t>
                      </a:r>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2D2065"/>
                    </a:solidFill>
                  </a:tcPr>
                </a:tc>
                <a:extLst>
                  <a:ext uri="{0D108BD9-81ED-4DB2-BD59-A6C34878D82A}">
                    <a16:rowId xmlns:a16="http://schemas.microsoft.com/office/drawing/2014/main" val="10000"/>
                  </a:ext>
                </a:extLst>
              </a:tr>
              <a:tr h="632100">
                <a:tc>
                  <a:txBody>
                    <a:bodyPr/>
                    <a:lstStyle/>
                    <a:p>
                      <a:pPr marL="43815" marR="0" lvl="0" indent="0" algn="l" rtl="0">
                        <a:lnSpc>
                          <a:spcPct val="100000"/>
                        </a:lnSpc>
                        <a:spcBef>
                          <a:spcPts val="0"/>
                        </a:spcBef>
                        <a:spcAft>
                          <a:spcPts val="0"/>
                        </a:spcAft>
                        <a:buClr>
                          <a:srgbClr val="000000"/>
                        </a:buClr>
                        <a:buSzPts val="1600"/>
                        <a:buFont typeface="Arial"/>
                        <a:buNone/>
                      </a:pPr>
                      <a:r>
                        <a:rPr lang="en-US" sz="1600" b="1" spc="14" dirty="0">
                          <a:solidFill>
                            <a:srgbClr val="000000"/>
                          </a:solidFill>
                          <a:latin typeface="+mn-lt"/>
                        </a:rPr>
                        <a:t>Artes del </a:t>
                      </a:r>
                      <a:r>
                        <a:rPr lang="en-US" sz="1600" b="1" spc="14" dirty="0" err="1">
                          <a:solidFill>
                            <a:srgbClr val="000000"/>
                          </a:solidFill>
                          <a:latin typeface="+mn-lt"/>
                        </a:rPr>
                        <a:t>Lenguaje</a:t>
                      </a:r>
                      <a:r>
                        <a:rPr lang="en-US" sz="1600" b="1" spc="14" dirty="0">
                          <a:solidFill>
                            <a:srgbClr val="000000"/>
                          </a:solidFill>
                          <a:latin typeface="+mn-lt"/>
                        </a:rPr>
                        <a:t>  (ELA)(3 </a:t>
                      </a:r>
                      <a:r>
                        <a:rPr lang="en-US" sz="1600" b="1" spc="14" dirty="0" err="1">
                          <a:solidFill>
                            <a:srgbClr val="000000"/>
                          </a:solidFill>
                          <a:latin typeface="+mn-lt"/>
                        </a:rPr>
                        <a:t>secciones</a:t>
                      </a:r>
                      <a:r>
                        <a:rPr lang="en-US" sz="1600" b="1" spc="14" dirty="0">
                          <a:solidFill>
                            <a:srgbClr val="000000"/>
                          </a:solidFill>
                          <a:latin typeface="+mn-lt"/>
                        </a:rPr>
                        <a:t>)</a:t>
                      </a:r>
                      <a:endParaRPr sz="1600" b="1" u="none" strike="noStrike" cap="none" dirty="0">
                        <a:latin typeface="+mn-lt"/>
                      </a:endParaRPr>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335915" marR="324485"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t>
                      </a:r>
                      <a:endParaRPr sz="13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391160" marR="37973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t>
                      </a:r>
                      <a:endParaRPr sz="13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384175" marR="37211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t>
                      </a:r>
                      <a:endParaRPr sz="13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422275" marR="409575"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t>
                      </a:r>
                      <a:endParaRPr sz="13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422275" marR="409575"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a:t>
                      </a:r>
                      <a:endParaRPr sz="13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03275">
                <a:tc>
                  <a:txBody>
                    <a:bodyPr/>
                    <a:lstStyle/>
                    <a:p>
                      <a:pPr marL="43815"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mn-lt"/>
                          <a:ea typeface="Calibri"/>
                          <a:cs typeface="Calibri"/>
                          <a:sym typeface="Calibri"/>
                        </a:rPr>
                        <a:t>Matemática                                 (2 </a:t>
                      </a:r>
                      <a:r>
                        <a:rPr lang="es-AR" sz="1600" b="1" i="0" u="none" strike="noStrike" cap="none" noProof="0" dirty="0">
                          <a:solidFill>
                            <a:srgbClr val="000000"/>
                          </a:solidFill>
                          <a:latin typeface="+mn-lt"/>
                          <a:ea typeface="Calibri"/>
                          <a:cs typeface="Calibri"/>
                          <a:sym typeface="Calibri"/>
                        </a:rPr>
                        <a:t>secciones</a:t>
                      </a:r>
                      <a:r>
                        <a:rPr lang="en-US" sz="1600" b="1" i="0" u="none" strike="noStrike" cap="none" dirty="0">
                          <a:solidFill>
                            <a:srgbClr val="000000"/>
                          </a:solidFill>
                          <a:latin typeface="+mn-lt"/>
                          <a:ea typeface="Calibri"/>
                          <a:cs typeface="Calibri"/>
                          <a:sym typeface="Calibri"/>
                        </a:rPr>
                        <a:t>)</a:t>
                      </a:r>
                      <a:endParaRPr sz="1600" u="none" strike="noStrike" cap="none" dirty="0">
                        <a:latin typeface="+mn-lt"/>
                      </a:endParaRPr>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335915" marR="324485"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t>
                      </a:r>
                      <a:endParaRPr sz="13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422275" marR="409575"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a:t>
                      </a:r>
                      <a:endParaRPr sz="13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03275">
                <a:tc>
                  <a:txBody>
                    <a:bodyPr/>
                    <a:lstStyle/>
                    <a:p>
                      <a:pPr marL="43815"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mn-lt"/>
                          <a:ea typeface="Calibri"/>
                          <a:cs typeface="Calibri"/>
                          <a:sym typeface="Calibri"/>
                        </a:rPr>
                        <a:t>Ciencias </a:t>
                      </a:r>
                    </a:p>
                    <a:p>
                      <a:pPr marL="43815"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mn-lt"/>
                          <a:ea typeface="Calibri"/>
                          <a:cs typeface="Calibri"/>
                          <a:sym typeface="Calibri"/>
                        </a:rPr>
                        <a:t>(2 </a:t>
                      </a:r>
                      <a:r>
                        <a:rPr lang="es-AR" sz="1600" b="1" i="0" u="none" strike="noStrike" cap="none" noProof="0" dirty="0">
                          <a:solidFill>
                            <a:srgbClr val="000000"/>
                          </a:solidFill>
                          <a:latin typeface="+mn-lt"/>
                          <a:ea typeface="Calibri"/>
                          <a:cs typeface="Calibri"/>
                          <a:sym typeface="Calibri"/>
                        </a:rPr>
                        <a:t>secciones</a:t>
                      </a:r>
                      <a:r>
                        <a:rPr lang="en-US" sz="1600" b="1" i="0" u="none" strike="noStrike" cap="none" dirty="0">
                          <a:solidFill>
                            <a:srgbClr val="000000"/>
                          </a:solidFill>
                          <a:latin typeface="+mn-lt"/>
                          <a:ea typeface="Calibri"/>
                          <a:cs typeface="Calibri"/>
                          <a:sym typeface="Calibri"/>
                        </a:rPr>
                        <a:t>)</a:t>
                      </a:r>
                      <a:endParaRPr sz="1600" u="none" strike="noStrike" cap="none" dirty="0">
                        <a:latin typeface="+mn-lt"/>
                      </a:endParaRPr>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335915" marR="324485"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t>
                      </a:r>
                      <a:endParaRPr sz="13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422275" marR="409575"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 </a:t>
                      </a:r>
                      <a:endParaRPr sz="13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03275">
                <a:tc>
                  <a:txBody>
                    <a:bodyPr/>
                    <a:lstStyle/>
                    <a:p>
                      <a:pPr marL="43815"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600" b="1" spc="14" dirty="0" err="1">
                          <a:solidFill>
                            <a:srgbClr val="000000"/>
                          </a:solidFill>
                          <a:latin typeface="+mn-lt"/>
                        </a:rPr>
                        <a:t>Estudios</a:t>
                      </a:r>
                      <a:r>
                        <a:rPr lang="en-US" sz="1600" b="1" spc="14" dirty="0">
                          <a:solidFill>
                            <a:srgbClr val="000000"/>
                          </a:solidFill>
                          <a:latin typeface="+mn-lt"/>
                        </a:rPr>
                        <a:t> </a:t>
                      </a:r>
                      <a:r>
                        <a:rPr lang="en-US" sz="1600" b="1" spc="14" dirty="0" err="1">
                          <a:solidFill>
                            <a:srgbClr val="000000"/>
                          </a:solidFill>
                          <a:latin typeface="+mn-lt"/>
                        </a:rPr>
                        <a:t>Sociales</a:t>
                      </a:r>
                      <a:r>
                        <a:rPr lang="en-US" sz="1600" b="1" spc="14" dirty="0">
                          <a:solidFill>
                            <a:srgbClr val="000000"/>
                          </a:solidFill>
                          <a:latin typeface="+mn-lt"/>
                        </a:rPr>
                        <a:t>                                  (2 </a:t>
                      </a:r>
                      <a:r>
                        <a:rPr lang="en-US" sz="1600" b="1" spc="14" dirty="0" err="1">
                          <a:solidFill>
                            <a:srgbClr val="000000"/>
                          </a:solidFill>
                          <a:latin typeface="+mn-lt"/>
                        </a:rPr>
                        <a:t>secciones</a:t>
                      </a:r>
                      <a:r>
                        <a:rPr lang="en-US" sz="1600" b="1" spc="14" dirty="0">
                          <a:solidFill>
                            <a:srgbClr val="000000"/>
                          </a:solidFill>
                          <a:latin typeface="+mn-lt"/>
                        </a:rPr>
                        <a:t>)</a:t>
                      </a:r>
                      <a:endParaRPr sz="1600" u="none" strike="noStrike" cap="none" dirty="0">
                        <a:latin typeface="+mn-lt"/>
                      </a:endParaRPr>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335915" marR="324485"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t>
                      </a:r>
                      <a:endParaRPr sz="13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tc>
                  <a:txBody>
                    <a:bodyPr/>
                    <a:lstStyle/>
                    <a:p>
                      <a:pPr marL="422275" marR="409575"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a:t>
                      </a:r>
                      <a:endParaRPr sz="1300" u="none" strike="noStrike" cap="none" dirty="0"/>
                    </a:p>
                  </a:txBody>
                  <a:tcPr marL="89650" marR="89650" marT="44825" marB="44825" anchor="ctr">
                    <a:lnL w="9525" cap="flat" cmpd="sng">
                      <a:solidFill>
                        <a:srgbClr val="2D2065"/>
                      </a:solidFill>
                      <a:prstDash val="solid"/>
                      <a:round/>
                      <a:headEnd type="none" w="sm" len="sm"/>
                      <a:tailEnd type="none" w="sm" len="sm"/>
                    </a:lnL>
                    <a:lnR w="9525" cap="flat" cmpd="sng">
                      <a:solidFill>
                        <a:srgbClr val="2D2065"/>
                      </a:solidFill>
                      <a:prstDash val="solid"/>
                      <a:round/>
                      <a:headEnd type="none" w="sm" len="sm"/>
                      <a:tailEnd type="none" w="sm" len="sm"/>
                    </a:lnR>
                    <a:lnT w="9525" cap="flat" cmpd="sng">
                      <a:solidFill>
                        <a:srgbClr val="2D2065"/>
                      </a:solidFill>
                      <a:prstDash val="solid"/>
                      <a:round/>
                      <a:headEnd type="none" w="sm" len="sm"/>
                      <a:tailEnd type="none" w="sm" len="sm"/>
                    </a:lnT>
                    <a:lnB w="9525" cap="flat" cmpd="sng">
                      <a:solidFill>
                        <a:srgbClr val="2D206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235" name="Google Shape;235;g293ab3baee3_1_276"/>
          <p:cNvSpPr/>
          <p:nvPr/>
        </p:nvSpPr>
        <p:spPr>
          <a:xfrm>
            <a:off x="751840" y="5770477"/>
            <a:ext cx="106020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a:t>
            </a:r>
            <a:r>
              <a:rPr lang="es-419" sz="1800" kern="1200" spc="15" dirty="0">
                <a:solidFill>
                  <a:srgbClr val="000000"/>
                </a:solidFill>
                <a:effectLst/>
                <a:latin typeface="TT Rounds Condensed" panose="020B0604020202020204" charset="0"/>
                <a:ea typeface="+mn-ea"/>
                <a:cs typeface="+mn-cs"/>
              </a:rPr>
              <a:t> Los elementos reforzados por la tecnología incluyen: respuesta seleccionada basada en evidencia, arrastrar y soltar/pegar, lista desplegable, selección múltiple, entrada de teclado o gráficos</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93ab3baee3_1_282"/>
          <p:cNvSpPr txBox="1">
            <a:spLocks noGrp="1"/>
          </p:cNvSpPr>
          <p:nvPr>
            <p:ph type="title"/>
          </p:nvPr>
        </p:nvSpPr>
        <p:spPr>
          <a:xfrm>
            <a:off x="102742" y="213017"/>
            <a:ext cx="10515600" cy="1325700"/>
          </a:xfrm>
          <a:prstGeom prst="rect">
            <a:avLst/>
          </a:prstGeom>
          <a:noFill/>
          <a:ln>
            <a:noFill/>
          </a:ln>
        </p:spPr>
        <p:txBody>
          <a:bodyPr spcFirstLastPara="1" wrap="square" lIns="91425" tIns="45700" rIns="91425" bIns="45700" anchor="ctr" anchorCtr="0">
            <a:noAutofit/>
          </a:bodyPr>
          <a:lstStyle/>
          <a:p>
            <a:pPr marL="0" marR="0">
              <a:lnSpc>
                <a:spcPct val="107000"/>
              </a:lnSpc>
              <a:spcBef>
                <a:spcPts val="0"/>
              </a:spcBef>
              <a:spcAft>
                <a:spcPts val="800"/>
              </a:spcAft>
            </a:pPr>
            <a:r>
              <a:rPr lang="es-419" sz="4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¿Cuánto dura la prueba?</a:t>
            </a:r>
            <a:endParaRPr lang="en-US" b="1" dirty="0"/>
          </a:p>
        </p:txBody>
      </p:sp>
      <p:graphicFrame>
        <p:nvGraphicFramePr>
          <p:cNvPr id="241" name="Google Shape;241;g293ab3baee3_1_282"/>
          <p:cNvGraphicFramePr/>
          <p:nvPr>
            <p:extLst>
              <p:ext uri="{D42A27DB-BD31-4B8C-83A1-F6EECF244321}">
                <p14:modId xmlns:p14="http://schemas.microsoft.com/office/powerpoint/2010/main" val="4249166658"/>
              </p:ext>
            </p:extLst>
          </p:nvPr>
        </p:nvGraphicFramePr>
        <p:xfrm>
          <a:off x="838188" y="1317826"/>
          <a:ext cx="10515625" cy="4449315"/>
        </p:xfrm>
        <a:graphic>
          <a:graphicData uri="http://schemas.openxmlformats.org/drawingml/2006/table">
            <a:tbl>
              <a:tblPr>
                <a:noFill/>
                <a:tableStyleId>{3ED20A44-C8BD-4F29-9EA5-D7C2F4CC86AE}</a:tableStyleId>
              </a:tblPr>
              <a:tblGrid>
                <a:gridCol w="2008925">
                  <a:extLst>
                    <a:ext uri="{9D8B030D-6E8A-4147-A177-3AD203B41FA5}">
                      <a16:colId xmlns:a16="http://schemas.microsoft.com/office/drawing/2014/main" val="20000"/>
                    </a:ext>
                  </a:extLst>
                </a:gridCol>
                <a:gridCol w="1699875">
                  <a:extLst>
                    <a:ext uri="{9D8B030D-6E8A-4147-A177-3AD203B41FA5}">
                      <a16:colId xmlns:a16="http://schemas.microsoft.com/office/drawing/2014/main" val="20001"/>
                    </a:ext>
                  </a:extLst>
                </a:gridCol>
                <a:gridCol w="1645325">
                  <a:extLst>
                    <a:ext uri="{9D8B030D-6E8A-4147-A177-3AD203B41FA5}">
                      <a16:colId xmlns:a16="http://schemas.microsoft.com/office/drawing/2014/main" val="20002"/>
                    </a:ext>
                  </a:extLst>
                </a:gridCol>
                <a:gridCol w="1718050">
                  <a:extLst>
                    <a:ext uri="{9D8B030D-6E8A-4147-A177-3AD203B41FA5}">
                      <a16:colId xmlns:a16="http://schemas.microsoft.com/office/drawing/2014/main" val="20003"/>
                    </a:ext>
                  </a:extLst>
                </a:gridCol>
                <a:gridCol w="1718050">
                  <a:extLst>
                    <a:ext uri="{9D8B030D-6E8A-4147-A177-3AD203B41FA5}">
                      <a16:colId xmlns:a16="http://schemas.microsoft.com/office/drawing/2014/main" val="20004"/>
                    </a:ext>
                  </a:extLst>
                </a:gridCol>
                <a:gridCol w="1725400">
                  <a:extLst>
                    <a:ext uri="{9D8B030D-6E8A-4147-A177-3AD203B41FA5}">
                      <a16:colId xmlns:a16="http://schemas.microsoft.com/office/drawing/2014/main" val="20005"/>
                    </a:ext>
                  </a:extLst>
                </a:gridCol>
              </a:tblGrid>
              <a:tr h="1076925">
                <a:tc>
                  <a:txBody>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a:solidFill>
                            <a:srgbClr val="FFFFFF"/>
                          </a:solidFill>
                          <a:latin typeface="Calibri"/>
                          <a:ea typeface="Calibri"/>
                          <a:cs typeface="Calibri"/>
                          <a:sym typeface="Calibri"/>
                        </a:rPr>
                        <a:t>Contenido Área/Curso</a:t>
                      </a:r>
                      <a:endParaRPr lang="es-AR" sz="1400" u="none" strike="noStrike" cap="none" noProof="0"/>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a:solidFill>
                            <a:srgbClr val="FFFFFF"/>
                          </a:solidFill>
                          <a:latin typeface="Calibri"/>
                          <a:ea typeface="Calibri"/>
                          <a:cs typeface="Calibri"/>
                          <a:sym typeface="Calibri"/>
                        </a:rPr>
                        <a:t> Sección(es) de Prueba</a:t>
                      </a:r>
                      <a:endParaRPr lang="es-AR" sz="1400" u="none" strike="noStrike" cap="none" noProof="0"/>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rgbClr val="FFFFFF"/>
                          </a:solidFill>
                          <a:latin typeface="Calibri"/>
                          <a:ea typeface="Calibri"/>
                          <a:cs typeface="Calibri"/>
                          <a:sym typeface="Calibri"/>
                        </a:rPr>
                        <a:t>Duración Típica</a:t>
                      </a:r>
                      <a:endParaRPr lang="es-AR" sz="1400" u="none" strike="noStrike" cap="none" noProof="0" dirty="0"/>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2D2065"/>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s-AR" sz="1800" b="1" i="0" u="none" strike="noStrike" cap="none" noProof="0" dirty="0">
                          <a:solidFill>
                            <a:srgbClr val="FFFFFF"/>
                          </a:solidFill>
                          <a:latin typeface="Calibri"/>
                          <a:ea typeface="Calibri"/>
                          <a:cs typeface="Calibri"/>
                          <a:sym typeface="Calibri"/>
                        </a:rPr>
                        <a:t>Tiempo Máximo Por Sección(s</a:t>
                      </a:r>
                      <a:r>
                        <a:rPr lang="en-US" sz="1800" b="1" i="0" u="none" strike="noStrike" cap="none" dirty="0">
                          <a:solidFill>
                            <a:srgbClr val="FFFFFF"/>
                          </a:solidFill>
                          <a:latin typeface="Calibri"/>
                          <a:ea typeface="Calibri"/>
                          <a:cs typeface="Calibri"/>
                          <a:sym typeface="Calibri"/>
                        </a:rPr>
                        <a:t>)</a:t>
                      </a:r>
                      <a:endParaRPr sz="1400" u="none" strike="noStrike" cap="none" dirty="0"/>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2D206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s-ES" sz="1800" b="1" i="0" u="none" strike="noStrike" cap="none" noProof="0" dirty="0">
                          <a:solidFill>
                            <a:srgbClr val="FFFFFF"/>
                          </a:solidFill>
                          <a:latin typeface="Calibri"/>
                          <a:ea typeface="Calibri"/>
                          <a:cs typeface="Calibri"/>
                          <a:sym typeface="Calibri"/>
                        </a:rPr>
                        <a:t>Tiempo Máximo Por Sección(es</a:t>
                      </a:r>
                      <a:r>
                        <a:rPr lang="es-ES" sz="1800" b="1" i="0" u="none" strike="noStrike" cap="none" dirty="0">
                          <a:solidFill>
                            <a:srgbClr val="FFFFFF"/>
                          </a:solidFill>
                          <a:latin typeface="Calibri"/>
                          <a:ea typeface="Calibri"/>
                          <a:cs typeface="Calibri"/>
                          <a:sym typeface="Calibri"/>
                        </a:rPr>
                        <a:t>)</a:t>
                      </a:r>
                      <a:endParaRPr lang="es-ES" sz="1400" u="none" strike="noStrike" cap="none" dirty="0"/>
                    </a:p>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rgbClr val="FFFFFF"/>
                          </a:solidFill>
                          <a:latin typeface="Calibri"/>
                          <a:ea typeface="Calibri"/>
                          <a:cs typeface="Calibri"/>
                          <a:sym typeface="Calibri"/>
                        </a:rPr>
                        <a:t>(1.5)</a:t>
                      </a:r>
                      <a:endParaRPr lang="en-US" sz="1400" u="none" strike="noStrike" cap="none" dirty="0"/>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2D206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s-ES" sz="1800" b="1" i="0" u="none" strike="noStrike" cap="none" noProof="0" dirty="0">
                          <a:solidFill>
                            <a:srgbClr val="FFFFFF"/>
                          </a:solidFill>
                          <a:latin typeface="Calibri"/>
                          <a:ea typeface="Calibri"/>
                          <a:cs typeface="Calibri"/>
                          <a:sym typeface="Calibri"/>
                        </a:rPr>
                        <a:t>Tiempo Máximo Por Sección(es</a:t>
                      </a:r>
                      <a:r>
                        <a:rPr lang="es-ES" sz="1800" b="1" i="0" u="none" strike="noStrike" cap="none" dirty="0">
                          <a:solidFill>
                            <a:srgbClr val="FFFFFF"/>
                          </a:solidFill>
                          <a:latin typeface="Calibri"/>
                          <a:ea typeface="Calibri"/>
                          <a:cs typeface="Calibri"/>
                          <a:sym typeface="Calibri"/>
                        </a:rPr>
                        <a:t>)</a:t>
                      </a:r>
                      <a:endParaRPr lang="es-ES" sz="1400" u="none" strike="noStrike" cap="none" dirty="0"/>
                    </a:p>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rgbClr val="FFFFFF"/>
                          </a:solidFill>
                          <a:latin typeface="Calibri"/>
                          <a:ea typeface="Calibri"/>
                          <a:cs typeface="Calibri"/>
                          <a:sym typeface="Calibri"/>
                        </a:rPr>
                        <a:t>(Doble)</a:t>
                      </a:r>
                      <a:endParaRPr sz="1400" u="none" strike="noStrike" cap="none" dirty="0"/>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2D2065"/>
                    </a:solidFill>
                  </a:tcPr>
                </a:tc>
                <a:extLst>
                  <a:ext uri="{0D108BD9-81ED-4DB2-BD59-A6C34878D82A}">
                    <a16:rowId xmlns:a16="http://schemas.microsoft.com/office/drawing/2014/main" val="10000"/>
                  </a:ext>
                </a:extLst>
              </a:tr>
              <a:tr h="306700">
                <a:tc rowSpan="3">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cs typeface="Calibri"/>
                          <a:sym typeface="Calibri"/>
                        </a:rPr>
                        <a:t>Artes del Lenguaje</a:t>
                      </a:r>
                      <a:endParaRPr lang="es-AR" sz="2000" u="none" strike="noStrike" cap="none" noProof="0"/>
                    </a:p>
                  </a:txBody>
                  <a:tcPr marL="76625" marR="76625" marT="42575" marB="42575" anchor="ctr">
                    <a:lnL w="1905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ea typeface="Calibri"/>
                          <a:cs typeface="Calibri"/>
                          <a:sym typeface="Calibri"/>
                        </a:rPr>
                        <a:t>1</a:t>
                      </a:r>
                      <a:endParaRPr lang="es-AR" sz="1700" u="none" strike="noStrike" cap="none" noProof="0"/>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45-65</a:t>
                      </a:r>
                      <a:endParaRPr sz="1700" u="none" strike="noStrike" cap="none"/>
                    </a:p>
                  </a:txBody>
                  <a:tcPr marL="59600" marR="59600" marT="40875" marB="408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90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135</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180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CCCBD2"/>
                    </a:solidFill>
                  </a:tcPr>
                </a:tc>
                <a:extLst>
                  <a:ext uri="{0D108BD9-81ED-4DB2-BD59-A6C34878D82A}">
                    <a16:rowId xmlns:a16="http://schemas.microsoft.com/office/drawing/2014/main" val="10001"/>
                  </a:ext>
                </a:extLst>
              </a:tr>
              <a:tr h="3067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ea typeface="Calibri"/>
                          <a:cs typeface="Calibri"/>
                          <a:sym typeface="Calibri"/>
                        </a:rPr>
                        <a:t>2</a:t>
                      </a:r>
                      <a:endParaRPr lang="es-AR" sz="1700" u="none" strike="noStrike" cap="none" noProof="0"/>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40-60</a:t>
                      </a:r>
                      <a:endParaRPr sz="1700" u="none" strike="noStrike" cap="none"/>
                    </a:p>
                  </a:txBody>
                  <a:tcPr marL="59600" marR="59600" marT="40875" marB="408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80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120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160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extLst>
                  <a:ext uri="{0D108BD9-81ED-4DB2-BD59-A6C34878D82A}">
                    <a16:rowId xmlns:a16="http://schemas.microsoft.com/office/drawing/2014/main" val="10002"/>
                  </a:ext>
                </a:extLst>
              </a:tr>
              <a:tr h="3067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ea typeface="Calibri"/>
                          <a:cs typeface="Calibri"/>
                          <a:sym typeface="Calibri"/>
                        </a:rPr>
                        <a:t>3</a:t>
                      </a:r>
                      <a:endParaRPr lang="es-AR" sz="1700" u="none" strike="noStrike" cap="none" noProof="0"/>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40-60</a:t>
                      </a:r>
                      <a:endParaRPr sz="1700" u="none" strike="noStrike" cap="none"/>
                    </a:p>
                  </a:txBody>
                  <a:tcPr marL="59600" marR="59600" marT="40875" marB="408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80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120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160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extLst>
                  <a:ext uri="{0D108BD9-81ED-4DB2-BD59-A6C34878D82A}">
                    <a16:rowId xmlns:a16="http://schemas.microsoft.com/office/drawing/2014/main" val="10003"/>
                  </a:ext>
                </a:extLst>
              </a:tr>
              <a:tr h="306700">
                <a:tc rowSpan="2">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ea typeface="Calibri"/>
                          <a:cs typeface="Calibri"/>
                          <a:sym typeface="Calibri"/>
                        </a:rPr>
                        <a:t>Matematica</a:t>
                      </a:r>
                      <a:endParaRPr lang="es-AR" sz="1700" u="none" strike="noStrike" cap="none" noProof="0"/>
                    </a:p>
                  </a:txBody>
                  <a:tcPr marL="76625" marR="76625" marT="42575" marB="42575" anchor="ctr">
                    <a:lnL w="19050" cap="flat" cmpd="sng">
                      <a:solidFill>
                        <a:srgbClr val="000000"/>
                      </a:solidFill>
                      <a:prstDash val="solid"/>
                      <a:round/>
                      <a:headEnd type="none" w="sm" len="sm"/>
                      <a:tailEnd type="none" w="sm" len="sm"/>
                    </a:lnL>
                    <a:lnR w="12675"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ea typeface="Calibri"/>
                          <a:cs typeface="Calibri"/>
                          <a:sym typeface="Calibri"/>
                        </a:rPr>
                        <a:t>1</a:t>
                      </a:r>
                      <a:endParaRPr lang="es-AR" sz="1700" u="none" strike="noStrike" cap="none" noProof="0"/>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2675"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30-50</a:t>
                      </a:r>
                      <a:endParaRPr sz="1700" u="none" strike="noStrike" cap="none"/>
                    </a:p>
                  </a:txBody>
                  <a:tcPr marL="59600" marR="59600" marT="40875" marB="408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2675"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65</a:t>
                      </a:r>
                      <a:endParaRPr sz="1700" u="none" strike="noStrike" cap="none"/>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2675"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98</a:t>
                      </a:r>
                      <a:endParaRPr sz="1700" u="none" strike="noStrike" cap="none"/>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2675"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130</a:t>
                      </a:r>
                      <a:endParaRPr sz="1700" u="none" strike="noStrike" cap="none"/>
                    </a:p>
                  </a:txBody>
                  <a:tcPr marL="76625" marR="76625" marT="42575" marB="42575" anchor="ctr">
                    <a:lnL w="12675"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675" cap="flat" cmpd="sng">
                      <a:solidFill>
                        <a:srgbClr val="FFFFFF"/>
                      </a:solidFill>
                      <a:prstDash val="solid"/>
                      <a:round/>
                      <a:headEnd type="none" w="sm" len="sm"/>
                      <a:tailEnd type="none" w="sm" len="sm"/>
                    </a:lnB>
                    <a:solidFill>
                      <a:srgbClr val="E7E7EA"/>
                    </a:solidFill>
                  </a:tcPr>
                </a:tc>
                <a:extLst>
                  <a:ext uri="{0D108BD9-81ED-4DB2-BD59-A6C34878D82A}">
                    <a16:rowId xmlns:a16="http://schemas.microsoft.com/office/drawing/2014/main" val="10004"/>
                  </a:ext>
                </a:extLst>
              </a:tr>
              <a:tr h="3067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ea typeface="Calibri"/>
                          <a:cs typeface="Calibri"/>
                          <a:sym typeface="Calibri"/>
                        </a:rPr>
                        <a:t>2</a:t>
                      </a:r>
                      <a:endParaRPr lang="es-AR" sz="1700" u="none" strike="noStrike" cap="none" noProof="0"/>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30-50</a:t>
                      </a:r>
                      <a:endParaRPr sz="1700" u="none" strike="noStrike" cap="none"/>
                    </a:p>
                  </a:txBody>
                  <a:tcPr marL="59600" marR="59600" marT="40875" marB="408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65</a:t>
                      </a:r>
                      <a:endParaRPr sz="1700" u="none" strike="noStrike" cap="none"/>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98</a:t>
                      </a:r>
                      <a:endParaRPr sz="1700" u="none" strike="noStrike" cap="none"/>
                    </a:p>
                  </a:txBody>
                  <a:tcPr marL="76625" marR="76625" marT="42575" marB="4257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130</a:t>
                      </a:r>
                      <a:endParaRPr sz="1700" u="none" strike="noStrike" cap="none"/>
                    </a:p>
                  </a:txBody>
                  <a:tcPr marL="76625" marR="76625" marT="42575" marB="42575" anchor="ctr">
                    <a:lnL w="12675"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2675"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extLst>
                  <a:ext uri="{0D108BD9-81ED-4DB2-BD59-A6C34878D82A}">
                    <a16:rowId xmlns:a16="http://schemas.microsoft.com/office/drawing/2014/main" val="10005"/>
                  </a:ext>
                </a:extLst>
              </a:tr>
              <a:tr h="306700">
                <a:tc rowSpan="2">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ea typeface="Calibri"/>
                          <a:cs typeface="Calibri"/>
                          <a:sym typeface="Calibri"/>
                        </a:rPr>
                        <a:t>Ciencias</a:t>
                      </a:r>
                      <a:endParaRPr lang="es-AR" sz="1700" u="none" strike="noStrike" cap="none" noProof="0"/>
                    </a:p>
                  </a:txBody>
                  <a:tcPr marL="76625" marR="76625" marT="42575" marB="42575" anchor="ctr">
                    <a:lnL w="1905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ea typeface="Calibri"/>
                          <a:cs typeface="Calibri"/>
                          <a:sym typeface="Calibri"/>
                        </a:rPr>
                        <a:t>2</a:t>
                      </a:r>
                      <a:endParaRPr lang="es-AR" sz="1700" u="none" strike="noStrike" cap="none" noProof="0"/>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20-30</a:t>
                      </a:r>
                      <a:endParaRPr sz="1700" u="none" strike="noStrike" cap="none"/>
                    </a:p>
                  </a:txBody>
                  <a:tcPr marL="59600" marR="59600" marT="40875" marB="408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40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60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80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extLst>
                  <a:ext uri="{0D108BD9-81ED-4DB2-BD59-A6C34878D82A}">
                    <a16:rowId xmlns:a16="http://schemas.microsoft.com/office/drawing/2014/main" val="10006"/>
                  </a:ext>
                </a:extLst>
              </a:tr>
              <a:tr h="3067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ea typeface="Calibri"/>
                          <a:cs typeface="Calibri"/>
                          <a:sym typeface="Calibri"/>
                        </a:rPr>
                        <a:t>3</a:t>
                      </a:r>
                      <a:endParaRPr lang="es-AR" sz="1700" u="none" strike="noStrike" cap="none" noProof="0"/>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20-30</a:t>
                      </a:r>
                      <a:endParaRPr sz="1700" u="none" strike="noStrike" cap="none"/>
                    </a:p>
                  </a:txBody>
                  <a:tcPr marL="59600" marR="59600" marT="40875" marB="408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40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60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80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extLst>
                  <a:ext uri="{0D108BD9-81ED-4DB2-BD59-A6C34878D82A}">
                    <a16:rowId xmlns:a16="http://schemas.microsoft.com/office/drawing/2014/main" val="10007"/>
                  </a:ext>
                </a:extLst>
              </a:tr>
              <a:tr h="306700">
                <a:tc rowSpan="2">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ea typeface="Calibri"/>
                          <a:cs typeface="Calibri"/>
                          <a:sym typeface="Calibri"/>
                        </a:rPr>
                        <a:t>Estudios Sociales</a:t>
                      </a:r>
                      <a:endParaRPr lang="es-AR" sz="1700" u="none" strike="noStrike" cap="none" noProof="0"/>
                    </a:p>
                  </a:txBody>
                  <a:tcPr marL="76625" marR="76625" marT="42575" marB="42575" anchor="ctr">
                    <a:lnL w="1905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a:solidFill>
                            <a:srgbClr val="000000"/>
                          </a:solidFill>
                          <a:latin typeface="Calibri"/>
                          <a:ea typeface="Calibri"/>
                          <a:cs typeface="Calibri"/>
                          <a:sym typeface="Calibri"/>
                        </a:rPr>
                        <a:t>1</a:t>
                      </a:r>
                      <a:endParaRPr lang="es-AR" sz="1700" u="none" strike="noStrike" cap="none" noProof="0"/>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15-25</a:t>
                      </a:r>
                      <a:endParaRPr sz="1700" u="none" strike="noStrike" cap="none"/>
                    </a:p>
                  </a:txBody>
                  <a:tcPr marL="59600" marR="59600" marT="40875" marB="408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35</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53</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70</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FFFFFF"/>
                      </a:solidFill>
                      <a:prstDash val="solid"/>
                      <a:round/>
                      <a:headEnd type="none" w="sm" len="sm"/>
                      <a:tailEnd type="none" w="sm" len="sm"/>
                    </a:lnB>
                    <a:solidFill>
                      <a:srgbClr val="E7E7EA"/>
                    </a:solidFill>
                  </a:tcPr>
                </a:tc>
                <a:extLst>
                  <a:ext uri="{0D108BD9-81ED-4DB2-BD59-A6C34878D82A}">
                    <a16:rowId xmlns:a16="http://schemas.microsoft.com/office/drawing/2014/main" val="10008"/>
                  </a:ext>
                </a:extLst>
              </a:tr>
              <a:tr h="3067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700"/>
                        <a:buFont typeface="Arial"/>
                        <a:buNone/>
                      </a:pPr>
                      <a:r>
                        <a:rPr lang="es-AR" sz="1900" b="0" i="0" u="none" strike="noStrike" cap="none" noProof="0" dirty="0">
                          <a:solidFill>
                            <a:srgbClr val="000000"/>
                          </a:solidFill>
                          <a:latin typeface="Calibri"/>
                          <a:ea typeface="Calibri"/>
                          <a:cs typeface="Calibri"/>
                          <a:sym typeface="Calibri"/>
                        </a:rPr>
                        <a:t>2</a:t>
                      </a:r>
                      <a:endParaRPr lang="es-AR" sz="1700" u="none" strike="noStrike" cap="none" noProof="0" dirty="0"/>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15-25</a:t>
                      </a:r>
                      <a:endParaRPr sz="1700" u="none" strike="noStrike" cap="none"/>
                    </a:p>
                  </a:txBody>
                  <a:tcPr marL="59600" marR="59600" marT="40875" marB="408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35</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a:solidFill>
                            <a:srgbClr val="000000"/>
                          </a:solidFill>
                          <a:latin typeface="Calibri"/>
                          <a:ea typeface="Calibri"/>
                          <a:cs typeface="Calibri"/>
                          <a:sym typeface="Calibri"/>
                        </a:rPr>
                        <a:t>53</a:t>
                      </a:r>
                      <a:endParaRPr sz="1700" u="none" strike="noStrike" cap="none"/>
                    </a:p>
                  </a:txBody>
                  <a:tcPr marL="76625" marR="76625" marT="42575" marB="4257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900" b="0" i="0" u="none" strike="noStrike" cap="none" dirty="0">
                          <a:solidFill>
                            <a:srgbClr val="000000"/>
                          </a:solidFill>
                          <a:latin typeface="Calibri"/>
                          <a:ea typeface="Calibri"/>
                          <a:cs typeface="Calibri"/>
                          <a:sym typeface="Calibri"/>
                        </a:rPr>
                        <a:t>70</a:t>
                      </a:r>
                      <a:endParaRPr sz="1700" u="none" strike="noStrike" cap="none" dirty="0"/>
                    </a:p>
                  </a:txBody>
                  <a:tcPr marL="76625" marR="76625" marT="42575" marB="42575"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BD2"/>
                    </a:solidFill>
                  </a:tcPr>
                </a:tc>
                <a:extLst>
                  <a:ext uri="{0D108BD9-81ED-4DB2-BD59-A6C34878D82A}">
                    <a16:rowId xmlns:a16="http://schemas.microsoft.com/office/drawing/2014/main" val="10009"/>
                  </a:ext>
                </a:extLst>
              </a:tr>
            </a:tbl>
          </a:graphicData>
        </a:graphic>
      </p:graphicFrame>
      <p:sp>
        <p:nvSpPr>
          <p:cNvPr id="242" name="Google Shape;242;g293ab3baee3_1_282"/>
          <p:cNvSpPr/>
          <p:nvPr/>
        </p:nvSpPr>
        <p:spPr>
          <a:xfrm>
            <a:off x="795014" y="5900687"/>
            <a:ext cx="10602000" cy="646200"/>
          </a:xfrm>
          <a:prstGeom prst="rect">
            <a:avLst/>
          </a:prstGeom>
          <a:noFill/>
          <a:ln>
            <a:noFill/>
          </a:ln>
        </p:spPr>
        <p:txBody>
          <a:bodyPr spcFirstLastPara="1" wrap="square" lIns="91425" tIns="45700" rIns="91425" bIns="45700" anchor="t" anchorCtr="0">
            <a:noAutofit/>
          </a:bodyPr>
          <a:lstStyle/>
          <a:p>
            <a:pPr>
              <a:buSzPts val="1800"/>
            </a:pPr>
            <a:r>
              <a:rPr lang="es-419" sz="1800" b="1" dirty="0">
                <a:solidFill>
                  <a:srgbClr val="FF0000"/>
                </a:solidFill>
                <a:effectLst/>
                <a:latin typeface="Calibri" panose="020F0502020204030204" pitchFamily="34" charset="0"/>
                <a:ea typeface="Calibri" panose="020F0502020204030204" pitchFamily="34" charset="0"/>
              </a:rPr>
              <a:t>Nota: </a:t>
            </a:r>
            <a:r>
              <a:rPr lang="es-419" sz="1800" dirty="0">
                <a:solidFill>
                  <a:srgbClr val="000000"/>
                </a:solidFill>
                <a:effectLst/>
                <a:latin typeface="Calibri" panose="020F0502020204030204" pitchFamily="34" charset="0"/>
                <a:ea typeface="Calibri" panose="020F0502020204030204" pitchFamily="34" charset="0"/>
              </a:rPr>
              <a:t>No hay un tiempo mínimo para la prueba.  Si todos los estudiantes han presentado la prueba, el examinador debe completar la sección de la prueba.</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93ab3baee3_1_288"/>
          <p:cNvSpPr txBox="1">
            <a:spLocks noGrp="1"/>
          </p:cNvSpPr>
          <p:nvPr>
            <p:ph type="title" idx="4294967295"/>
          </p:nvPr>
        </p:nvSpPr>
        <p:spPr>
          <a:xfrm>
            <a:off x="185706" y="564949"/>
            <a:ext cx="10515600" cy="8049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s-419" sz="33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¿Cuándo tendrá la prueba su hijo?                              (Grados 3 – 5)</a:t>
            </a:r>
            <a:br>
              <a:rPr lang="en-US" sz="1100" dirty="0">
                <a:effectLst/>
                <a:latin typeface="Calibri" panose="020F0502020204030204" pitchFamily="34" charset="0"/>
                <a:ea typeface="Calibri" panose="020F0502020204030204" pitchFamily="34" charset="0"/>
                <a:cs typeface="Arial" panose="020B0604020202020204" pitchFamily="34" charset="0"/>
              </a:rPr>
            </a:br>
            <a:endParaRPr lang="en-US" sz="3300" b="1" dirty="0">
              <a:solidFill>
                <a:schemeClr val="dk1"/>
              </a:solidFill>
              <a:latin typeface="Arial"/>
              <a:ea typeface="Arial"/>
              <a:cs typeface="Arial"/>
              <a:sym typeface="Arial"/>
            </a:endParaRPr>
          </a:p>
        </p:txBody>
      </p:sp>
      <p:graphicFrame>
        <p:nvGraphicFramePr>
          <p:cNvPr id="248" name="Google Shape;248;g293ab3baee3_1_288"/>
          <p:cNvGraphicFramePr/>
          <p:nvPr>
            <p:extLst>
              <p:ext uri="{D42A27DB-BD31-4B8C-83A1-F6EECF244321}">
                <p14:modId xmlns:p14="http://schemas.microsoft.com/office/powerpoint/2010/main" val="3729863838"/>
              </p:ext>
            </p:extLst>
          </p:nvPr>
        </p:nvGraphicFramePr>
        <p:xfrm>
          <a:off x="267128" y="1860513"/>
          <a:ext cx="11733945" cy="4884375"/>
        </p:xfrm>
        <a:graphic>
          <a:graphicData uri="http://schemas.openxmlformats.org/drawingml/2006/table">
            <a:tbl>
              <a:tblPr>
                <a:noFill/>
                <a:tableStyleId>{3382E749-2B78-431F-A3C2-79E655307CE1}</a:tableStyleId>
              </a:tblPr>
              <a:tblGrid>
                <a:gridCol w="5697570">
                  <a:extLst>
                    <a:ext uri="{9D8B030D-6E8A-4147-A177-3AD203B41FA5}">
                      <a16:colId xmlns:a16="http://schemas.microsoft.com/office/drawing/2014/main" val="20000"/>
                    </a:ext>
                  </a:extLst>
                </a:gridCol>
                <a:gridCol w="6036375">
                  <a:extLst>
                    <a:ext uri="{9D8B030D-6E8A-4147-A177-3AD203B41FA5}">
                      <a16:colId xmlns:a16="http://schemas.microsoft.com/office/drawing/2014/main" val="20001"/>
                    </a:ext>
                  </a:extLst>
                </a:gridCol>
              </a:tblGrid>
              <a:tr h="822975">
                <a:tc gridSpan="2">
                  <a:txBody>
                    <a:bodyPr/>
                    <a:lstStyle/>
                    <a:p>
                      <a:pPr marL="0" marR="0" lvl="0" indent="0" algn="l" rtl="0">
                        <a:lnSpc>
                          <a:spcPct val="100000"/>
                        </a:lnSpc>
                        <a:spcBef>
                          <a:spcPts val="0"/>
                        </a:spcBef>
                        <a:spcAft>
                          <a:spcPts val="0"/>
                        </a:spcAft>
                        <a:buClr>
                          <a:srgbClr val="000000"/>
                        </a:buClr>
                        <a:buSzPts val="3000"/>
                        <a:buFont typeface="Arial"/>
                        <a:buNone/>
                      </a:pPr>
                      <a:r>
                        <a:rPr lang="es-AR" sz="3000" b="1" u="none" strike="noStrike" cap="none" noProof="0" dirty="0">
                          <a:solidFill>
                            <a:schemeClr val="lt1"/>
                          </a:solidFill>
                        </a:rPr>
                        <a:t>Pruebas de Fin de Grado de Escuela Elemental Primavera 2024:                              22 al 30 de abril, 2024</a:t>
                      </a:r>
                      <a:r>
                        <a:rPr lang="es-AR" sz="3000" u="none" strike="noStrike" cap="none" noProof="0" dirty="0">
                          <a:solidFill>
                            <a:schemeClr val="lt1"/>
                          </a:solidFill>
                        </a:rPr>
                        <a:t> </a:t>
                      </a:r>
                      <a:endParaRPr lang="es-AR" sz="4200" u="none" strike="noStrike" cap="none" noProof="0" dirty="0">
                        <a:solidFill>
                          <a:schemeClr val="lt1"/>
                        </a:solidFill>
                      </a:endParaRPr>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0124D"/>
                    </a:solidFill>
                  </a:tcPr>
                </a:tc>
                <a:tc hMerge="1">
                  <a:txBody>
                    <a:bodyPr/>
                    <a:lstStyle/>
                    <a:p>
                      <a:endParaRPr lang="en-US"/>
                    </a:p>
                  </a:txBody>
                  <a:tcPr/>
                </a:tc>
                <a:extLst>
                  <a:ext uri="{0D108BD9-81ED-4DB2-BD59-A6C34878D82A}">
                    <a16:rowId xmlns:a16="http://schemas.microsoft.com/office/drawing/2014/main" val="10000"/>
                  </a:ext>
                </a:extLst>
              </a:tr>
              <a:tr h="674900">
                <a:tc>
                  <a:txBody>
                    <a:bodyPr/>
                    <a:lstStyle/>
                    <a:p>
                      <a:pPr marL="0" marR="0" lvl="0" indent="0" algn="l" rtl="0">
                        <a:lnSpc>
                          <a:spcPct val="100000"/>
                        </a:lnSpc>
                        <a:spcBef>
                          <a:spcPts val="0"/>
                        </a:spcBef>
                        <a:spcAft>
                          <a:spcPts val="0"/>
                        </a:spcAft>
                        <a:buClr>
                          <a:srgbClr val="000000"/>
                        </a:buClr>
                        <a:buSzPts val="3000"/>
                        <a:buFont typeface="Arial"/>
                        <a:buNone/>
                      </a:pPr>
                      <a:r>
                        <a:rPr lang="es-AR" sz="3000" u="none" strike="noStrike" cap="none" noProof="0"/>
                        <a:t>Fecha</a:t>
                      </a:r>
                      <a:endParaRPr lang="es-AR" sz="4200" u="none" strike="noStrike" cap="none" noProof="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3000"/>
                        <a:buFont typeface="Arial"/>
                        <a:buNone/>
                      </a:pPr>
                      <a:r>
                        <a:rPr lang="es-AR" sz="3000" u="none" strike="noStrike" cap="none" noProof="0" dirty="0"/>
                        <a:t>Área de </a:t>
                      </a:r>
                      <a:r>
                        <a:rPr kumimoji="0" lang="es-AR" sz="3000" b="0" i="0" u="none" strike="noStrike" kern="0" cap="none" spc="0" normalizeH="0" baseline="0" noProof="0" dirty="0">
                          <a:ln>
                            <a:noFill/>
                          </a:ln>
                          <a:solidFill>
                            <a:srgbClr val="000000"/>
                          </a:solidFill>
                          <a:effectLst/>
                          <a:uLnTx/>
                          <a:uFillTx/>
                          <a:latin typeface="Calibri"/>
                          <a:cs typeface="Calibri"/>
                          <a:sym typeface="Arial"/>
                        </a:rPr>
                        <a:t>Contenido</a:t>
                      </a:r>
                      <a:endParaRPr lang="es-AR" sz="4200" u="none" strike="noStrike" cap="none" noProof="0"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dirty="0"/>
                        <a:t>22 de abril, 2024</a:t>
                      </a:r>
                      <a:endParaRPr lang="es-AR" sz="4200" u="none" strike="noStrike" cap="none" noProof="0"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dirty="0"/>
                        <a:t>Artes del Lenguaje(ELA) Parte I (3, 4, 5)</a:t>
                      </a:r>
                      <a:endParaRPr lang="es-AR" sz="4200" u="none" strike="noStrike" cap="none" noProof="0"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dirty="0"/>
                        <a:t>23 de abril, 2024</a:t>
                      </a:r>
                      <a:endParaRPr lang="es-AR" sz="4200" u="none" strike="noStrike" cap="none" noProof="0"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dirty="0"/>
                        <a:t>Artes del Lenguaje(ELA)  Parte II/III (3, 4, 5)</a:t>
                      </a:r>
                      <a:endParaRPr lang="es-AR" sz="4200" u="none" strike="noStrike" cap="none" noProof="0"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dirty="0"/>
                        <a:t>24 de abril, 2024</a:t>
                      </a:r>
                      <a:endParaRPr lang="es-AR" sz="4200" u="none" strike="noStrike" cap="none" noProof="0"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dirty="0"/>
                        <a:t>Matemática (3, 4, 5)</a:t>
                      </a:r>
                      <a:endParaRPr lang="es-AR" sz="4200" u="none" strike="noStrike" cap="none" noProof="0"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dirty="0"/>
                        <a:t>25 de abril, 2024</a:t>
                      </a:r>
                      <a:endParaRPr lang="es-AR" sz="4200" u="none" strike="noStrike" cap="none" noProof="0"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dirty="0"/>
                        <a:t>Ciencias (5)</a:t>
                      </a:r>
                      <a:endParaRPr lang="es-AR" sz="4200" u="none" strike="noStrike" cap="none" noProof="0"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40725">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a:t>26; 29; 30 de abril, 2024</a:t>
                      </a:r>
                      <a:endParaRPr lang="es-AR" sz="4200" u="none" strike="noStrike" cap="none" noProof="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600"/>
                        <a:buFont typeface="Arial"/>
                        <a:buNone/>
                      </a:pPr>
                      <a:r>
                        <a:rPr lang="es-AR" sz="2600" u="none" strike="noStrike" cap="none" noProof="0" dirty="0"/>
                        <a:t>Reposiciones</a:t>
                      </a:r>
                      <a:endParaRPr lang="es-AR" sz="4200" u="none" strike="noStrike" cap="none" noProof="0"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93ab3baee3_1_303"/>
          <p:cNvSpPr txBox="1">
            <a:spLocks noGrp="1"/>
          </p:cNvSpPr>
          <p:nvPr>
            <p:ph type="title" idx="4294967295"/>
          </p:nvPr>
        </p:nvSpPr>
        <p:spPr>
          <a:xfrm>
            <a:off x="185705" y="564949"/>
            <a:ext cx="11650123" cy="804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s-419" sz="3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¿Cuándo tendrá la prueba su hijo?</a:t>
            </a:r>
            <a:r>
              <a:rPr lang="en-US" sz="3200" b="1" dirty="0">
                <a:solidFill>
                  <a:schemeClr val="dk1"/>
                </a:solidFill>
                <a:latin typeface="Arial"/>
                <a:ea typeface="Arial"/>
                <a:cs typeface="Arial"/>
                <a:sym typeface="Arial"/>
              </a:rPr>
              <a:t>(</a:t>
            </a:r>
            <a:r>
              <a:rPr lang="en-US" sz="3200" b="1" dirty="0" err="1">
                <a:solidFill>
                  <a:schemeClr val="dk1"/>
                </a:solidFill>
                <a:latin typeface="Arial"/>
                <a:ea typeface="Arial"/>
                <a:cs typeface="Arial"/>
                <a:sym typeface="Arial"/>
              </a:rPr>
              <a:t>Grados</a:t>
            </a:r>
            <a:r>
              <a:rPr lang="en-US" sz="3200" b="1" dirty="0">
                <a:solidFill>
                  <a:schemeClr val="dk1"/>
                </a:solidFill>
                <a:latin typeface="Arial"/>
                <a:ea typeface="Arial"/>
                <a:cs typeface="Arial"/>
                <a:sym typeface="Arial"/>
              </a:rPr>
              <a:t> </a:t>
            </a:r>
            <a:r>
              <a:rPr lang="en-US" sz="3200" b="1" dirty="0">
                <a:latin typeface="Arial"/>
                <a:ea typeface="Arial"/>
                <a:cs typeface="Arial"/>
                <a:sym typeface="Arial"/>
              </a:rPr>
              <a:t>6 - 8</a:t>
            </a:r>
            <a:r>
              <a:rPr lang="en-US" sz="3200" b="1" dirty="0">
                <a:solidFill>
                  <a:schemeClr val="dk1"/>
                </a:solidFill>
                <a:latin typeface="Arial"/>
                <a:ea typeface="Arial"/>
                <a:cs typeface="Arial"/>
                <a:sym typeface="Arial"/>
              </a:rPr>
              <a:t>)</a:t>
            </a:r>
            <a:endParaRPr sz="3200" b="1" dirty="0">
              <a:solidFill>
                <a:schemeClr val="dk1"/>
              </a:solidFill>
              <a:latin typeface="Arial"/>
              <a:ea typeface="Arial"/>
              <a:cs typeface="Arial"/>
              <a:sym typeface="Arial"/>
            </a:endParaRPr>
          </a:p>
        </p:txBody>
      </p:sp>
      <p:graphicFrame>
        <p:nvGraphicFramePr>
          <p:cNvPr id="254" name="Google Shape;254;g293ab3baee3_1_303"/>
          <p:cNvGraphicFramePr/>
          <p:nvPr>
            <p:extLst>
              <p:ext uri="{D42A27DB-BD31-4B8C-83A1-F6EECF244321}">
                <p14:modId xmlns:p14="http://schemas.microsoft.com/office/powerpoint/2010/main" val="2781748300"/>
              </p:ext>
            </p:extLst>
          </p:nvPr>
        </p:nvGraphicFramePr>
        <p:xfrm>
          <a:off x="207745" y="1110499"/>
          <a:ext cx="11798550" cy="5387305"/>
        </p:xfrm>
        <a:graphic>
          <a:graphicData uri="http://schemas.openxmlformats.org/drawingml/2006/table">
            <a:tbl>
              <a:tblPr>
                <a:noFill/>
                <a:tableStyleId>{3382E749-2B78-431F-A3C2-79E655307CE1}</a:tableStyleId>
              </a:tblPr>
              <a:tblGrid>
                <a:gridCol w="5371122">
                  <a:extLst>
                    <a:ext uri="{9D8B030D-6E8A-4147-A177-3AD203B41FA5}">
                      <a16:colId xmlns:a16="http://schemas.microsoft.com/office/drawing/2014/main" val="20000"/>
                    </a:ext>
                  </a:extLst>
                </a:gridCol>
                <a:gridCol w="6427428">
                  <a:extLst>
                    <a:ext uri="{9D8B030D-6E8A-4147-A177-3AD203B41FA5}">
                      <a16:colId xmlns:a16="http://schemas.microsoft.com/office/drawing/2014/main" val="20001"/>
                    </a:ext>
                  </a:extLst>
                </a:gridCol>
              </a:tblGrid>
              <a:tr h="822975">
                <a:tc gridSpan="2">
                  <a:txBody>
                    <a:bodyPr/>
                    <a:lstStyle/>
                    <a:p>
                      <a:pPr marL="0" marR="0" lvl="0" indent="0" algn="l" rtl="0">
                        <a:lnSpc>
                          <a:spcPct val="100000"/>
                        </a:lnSpc>
                        <a:spcBef>
                          <a:spcPts val="0"/>
                        </a:spcBef>
                        <a:spcAft>
                          <a:spcPts val="0"/>
                        </a:spcAft>
                        <a:buClr>
                          <a:srgbClr val="000000"/>
                        </a:buClr>
                        <a:buSzPts val="3000"/>
                        <a:buFont typeface="Arial"/>
                        <a:buNone/>
                      </a:pPr>
                      <a:r>
                        <a:rPr lang="en-US" sz="3000" b="1" u="none" strike="noStrike" cap="none" dirty="0" err="1">
                          <a:solidFill>
                            <a:schemeClr val="lt1"/>
                          </a:solidFill>
                        </a:rPr>
                        <a:t>Pruebas</a:t>
                      </a:r>
                      <a:r>
                        <a:rPr lang="en-US" sz="3000" b="1" u="none" strike="noStrike" cap="none" dirty="0">
                          <a:solidFill>
                            <a:schemeClr val="lt1"/>
                          </a:solidFill>
                        </a:rPr>
                        <a:t> de Fin de Grado de Escuela Intermedia Primavera 2024:                         22 de </a:t>
                      </a:r>
                      <a:r>
                        <a:rPr lang="en-US" sz="3000" b="1" u="none" strike="noStrike" cap="none" dirty="0" err="1">
                          <a:solidFill>
                            <a:schemeClr val="lt1"/>
                          </a:solidFill>
                        </a:rPr>
                        <a:t>abril</a:t>
                      </a:r>
                      <a:r>
                        <a:rPr lang="en-US" sz="3000" b="1" u="none" strike="noStrike" cap="none" dirty="0">
                          <a:solidFill>
                            <a:schemeClr val="lt1"/>
                          </a:solidFill>
                        </a:rPr>
                        <a:t> al </a:t>
                      </a:r>
                      <a:r>
                        <a:rPr kumimoji="0" lang="en-US" sz="3000" b="1" i="0" u="none" strike="noStrike" kern="0" cap="none" spc="0" normalizeH="0" baseline="0" noProof="0" dirty="0">
                          <a:ln>
                            <a:noFill/>
                          </a:ln>
                          <a:solidFill>
                            <a:schemeClr val="bg1"/>
                          </a:solidFill>
                          <a:effectLst/>
                          <a:uLnTx/>
                          <a:uFillTx/>
                          <a:latin typeface="Calibri"/>
                          <a:cs typeface="Calibri"/>
                          <a:sym typeface="Arial"/>
                        </a:rPr>
                        <a:t>1</a:t>
                      </a:r>
                      <a:r>
                        <a:rPr kumimoji="0" lang="en-US" sz="3000" b="1" i="0" u="none" strike="noStrike" kern="0" cap="none" spc="0" normalizeH="0" baseline="30000" noProof="0" dirty="0">
                          <a:ln>
                            <a:noFill/>
                          </a:ln>
                          <a:solidFill>
                            <a:schemeClr val="bg1"/>
                          </a:solidFill>
                          <a:effectLst/>
                          <a:uLnTx/>
                          <a:uFillTx/>
                          <a:latin typeface="Calibri"/>
                          <a:cs typeface="Calibri"/>
                          <a:sym typeface="Arial"/>
                        </a:rPr>
                        <a:t>ero</a:t>
                      </a:r>
                      <a:r>
                        <a:rPr lang="en-US" sz="3000" b="1" u="none" strike="noStrike" cap="none" dirty="0">
                          <a:solidFill>
                            <a:schemeClr val="lt1"/>
                          </a:solidFill>
                        </a:rPr>
                        <a:t> de mayo, 2024 </a:t>
                      </a:r>
                      <a:endParaRPr sz="4200" b="1" u="none" strike="noStrike" cap="none" dirty="0">
                        <a:solidFill>
                          <a:schemeClr val="lt1"/>
                        </a:solidFill>
                      </a:endParaRPr>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0124D"/>
                    </a:solidFill>
                  </a:tcPr>
                </a:tc>
                <a:tc hMerge="1">
                  <a:txBody>
                    <a:bodyPr/>
                    <a:lstStyle/>
                    <a:p>
                      <a:endParaRPr lang="en-US"/>
                    </a:p>
                  </a:txBody>
                  <a:tcPr/>
                </a:tc>
                <a:extLst>
                  <a:ext uri="{0D108BD9-81ED-4DB2-BD59-A6C34878D82A}">
                    <a16:rowId xmlns:a16="http://schemas.microsoft.com/office/drawing/2014/main" val="10000"/>
                  </a:ext>
                </a:extLst>
              </a:tr>
              <a:tr h="674900">
                <a:tc>
                  <a:txBody>
                    <a:bodyPr/>
                    <a:lstStyle/>
                    <a:p>
                      <a:pPr marL="0" marR="0" lvl="0" indent="0" algn="l" rtl="0">
                        <a:lnSpc>
                          <a:spcPct val="100000"/>
                        </a:lnSpc>
                        <a:spcBef>
                          <a:spcPts val="0"/>
                        </a:spcBef>
                        <a:spcAft>
                          <a:spcPts val="0"/>
                        </a:spcAft>
                        <a:buClr>
                          <a:srgbClr val="000000"/>
                        </a:buClr>
                        <a:buSzPts val="3000"/>
                        <a:buFont typeface="Arial"/>
                        <a:buNone/>
                      </a:pPr>
                      <a:r>
                        <a:rPr lang="en-US" sz="3000" u="none" strike="noStrike" cap="none" dirty="0" err="1"/>
                        <a:t>Fecha</a:t>
                      </a:r>
                      <a:endParaRPr sz="4200" u="none" strike="noStrike" cap="none"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s-AR" sz="3000" b="0" i="0" u="none" strike="noStrike" kern="0" cap="none" spc="0" normalizeH="0" baseline="0" noProof="0" dirty="0">
                          <a:ln>
                            <a:noFill/>
                          </a:ln>
                          <a:solidFill>
                            <a:srgbClr val="000000"/>
                          </a:solidFill>
                          <a:effectLst/>
                          <a:uLnTx/>
                          <a:uFillTx/>
                          <a:latin typeface="Calibri"/>
                          <a:cs typeface="Calibri"/>
                          <a:sym typeface="Arial"/>
                        </a:rPr>
                        <a:t>Área de Contenido</a:t>
                      </a:r>
                      <a:endParaRPr sz="4200" u="none" strike="noStrike" cap="none" dirty="0"/>
                    </a:p>
                  </a:txBody>
                  <a:tcPr marL="68575" marR="6857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640725">
                <a:tc>
                  <a:txBody>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s-AR" sz="2600" b="0" i="0" u="none" strike="noStrike" kern="0" cap="none" spc="0" normalizeH="0" baseline="0" noProof="0" dirty="0">
                          <a:ln>
                            <a:noFill/>
                          </a:ln>
                          <a:solidFill>
                            <a:srgbClr val="000000"/>
                          </a:solidFill>
                          <a:effectLst/>
                          <a:uLnTx/>
                          <a:uFillTx/>
                          <a:latin typeface="Calibri"/>
                          <a:cs typeface="Calibri"/>
                          <a:sym typeface="Arial"/>
                        </a:rPr>
                        <a:t>22 de abril, 2024</a:t>
                      </a:r>
                      <a:endParaRPr sz="2700" u="none" strike="noStrike" cap="none" dirty="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2700"/>
                        <a:buFont typeface="Arial"/>
                        <a:buNone/>
                      </a:pPr>
                      <a:r>
                        <a:rPr kumimoji="0" lang="es-AR" sz="2600" b="0" i="0" u="none" strike="noStrike" kern="0" cap="none" spc="0" normalizeH="0" baseline="0" noProof="0" dirty="0">
                          <a:ln>
                            <a:noFill/>
                          </a:ln>
                          <a:solidFill>
                            <a:srgbClr val="000000"/>
                          </a:solidFill>
                          <a:effectLst/>
                          <a:uLnTx/>
                          <a:uFillTx/>
                          <a:latin typeface="Calibri"/>
                          <a:cs typeface="Calibri"/>
                          <a:sym typeface="Arial"/>
                        </a:rPr>
                        <a:t>Artes del Lenguaje(ELA) Parte I </a:t>
                      </a:r>
                      <a:r>
                        <a:rPr lang="en-US" sz="2700" b="0" i="0" u="none" strike="noStrike" cap="none" dirty="0">
                          <a:solidFill>
                            <a:srgbClr val="000000"/>
                          </a:solidFill>
                          <a:latin typeface="Calibri"/>
                          <a:ea typeface="Calibri"/>
                          <a:cs typeface="Calibri"/>
                          <a:sym typeface="Calibri"/>
                        </a:rPr>
                        <a:t>(6, 7, 8)</a:t>
                      </a:r>
                      <a:endParaRPr sz="2700" u="none" strike="noStrike" cap="none" dirty="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640725">
                <a:tc>
                  <a:txBody>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s-AR" sz="2600" b="0" i="0" u="none" strike="noStrike" kern="0" cap="none" spc="0" normalizeH="0" baseline="0" noProof="0" dirty="0">
                          <a:ln>
                            <a:noFill/>
                          </a:ln>
                          <a:solidFill>
                            <a:srgbClr val="000000"/>
                          </a:solidFill>
                          <a:effectLst/>
                          <a:uLnTx/>
                          <a:uFillTx/>
                          <a:latin typeface="Calibri"/>
                          <a:cs typeface="Calibri"/>
                          <a:sym typeface="Arial"/>
                        </a:rPr>
                        <a:t>23 de abril, 2024</a:t>
                      </a:r>
                      <a:endParaRPr sz="2700" u="none" strike="noStrike" cap="none" dirty="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2700"/>
                        <a:buFont typeface="Arial"/>
                        <a:buNone/>
                      </a:pPr>
                      <a:r>
                        <a:rPr kumimoji="0" lang="es-AR" sz="2600" b="0" i="0" u="none" strike="noStrike" kern="0" cap="none" spc="0" normalizeH="0" baseline="0" noProof="0" dirty="0">
                          <a:ln>
                            <a:noFill/>
                          </a:ln>
                          <a:solidFill>
                            <a:srgbClr val="000000"/>
                          </a:solidFill>
                          <a:effectLst/>
                          <a:uLnTx/>
                          <a:uFillTx/>
                          <a:latin typeface="Calibri"/>
                          <a:cs typeface="Calibri"/>
                          <a:sym typeface="Arial"/>
                        </a:rPr>
                        <a:t>Artes del Lenguaje(ELA)  Parte II/III </a:t>
                      </a:r>
                      <a:r>
                        <a:rPr lang="en-US" sz="2700" b="0" i="0" u="none" strike="noStrike" cap="none" dirty="0">
                          <a:solidFill>
                            <a:srgbClr val="000000"/>
                          </a:solidFill>
                          <a:latin typeface="Calibri"/>
                          <a:ea typeface="Calibri"/>
                          <a:cs typeface="Calibri"/>
                          <a:sym typeface="Calibri"/>
                        </a:rPr>
                        <a:t>(6, 7, 8)</a:t>
                      </a:r>
                      <a:endParaRPr sz="2700" u="none" strike="noStrike" cap="none" dirty="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640725">
                <a:tc>
                  <a:txBody>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s-AR" sz="2600" b="0" i="0" u="none" strike="noStrike" kern="0" cap="none" spc="0" normalizeH="0" baseline="0" noProof="0" dirty="0">
                          <a:ln>
                            <a:noFill/>
                          </a:ln>
                          <a:solidFill>
                            <a:srgbClr val="000000"/>
                          </a:solidFill>
                          <a:effectLst/>
                          <a:uLnTx/>
                          <a:uFillTx/>
                          <a:latin typeface="Calibri"/>
                          <a:cs typeface="Calibri"/>
                          <a:sym typeface="Arial"/>
                        </a:rPr>
                        <a:t>24 de abril, 2024</a:t>
                      </a:r>
                      <a:endParaRPr sz="2700" u="none" strike="noStrike" cap="none" dirty="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2700"/>
                        <a:buFont typeface="Arial"/>
                        <a:buNone/>
                      </a:pPr>
                      <a:r>
                        <a:rPr kumimoji="0" lang="es-AR" sz="2600" b="0" i="0" u="none" strike="noStrike" kern="0" cap="none" spc="0" normalizeH="0" baseline="0" noProof="0" dirty="0">
                          <a:ln>
                            <a:noFill/>
                          </a:ln>
                          <a:solidFill>
                            <a:srgbClr val="000000"/>
                          </a:solidFill>
                          <a:effectLst/>
                          <a:uLnTx/>
                          <a:uFillTx/>
                          <a:latin typeface="Calibri"/>
                          <a:cs typeface="Calibri"/>
                          <a:sym typeface="Arial"/>
                        </a:rPr>
                        <a:t>Matemática </a:t>
                      </a:r>
                      <a:r>
                        <a:rPr lang="en-US" sz="2700" b="0" i="0" u="none" strike="noStrike" cap="none" dirty="0">
                          <a:solidFill>
                            <a:srgbClr val="000000"/>
                          </a:solidFill>
                          <a:latin typeface="Calibri"/>
                          <a:ea typeface="Calibri"/>
                          <a:cs typeface="Calibri"/>
                          <a:sym typeface="Calibri"/>
                        </a:rPr>
                        <a:t>(6, 7, 8)</a:t>
                      </a:r>
                      <a:endParaRPr sz="2700" u="none" strike="noStrike" cap="none" dirty="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640725">
                <a:tc>
                  <a:txBody>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s-AR" sz="2600" b="0" i="0" u="none" strike="noStrike" kern="0" cap="none" spc="0" normalizeH="0" baseline="0" noProof="0" dirty="0">
                          <a:ln>
                            <a:noFill/>
                          </a:ln>
                          <a:solidFill>
                            <a:srgbClr val="000000"/>
                          </a:solidFill>
                          <a:effectLst/>
                          <a:uLnTx/>
                          <a:uFillTx/>
                          <a:latin typeface="Calibri"/>
                          <a:cs typeface="Calibri"/>
                          <a:sym typeface="Arial"/>
                        </a:rPr>
                        <a:t>25 de abril, 2024</a:t>
                      </a:r>
                      <a:endParaRPr sz="2700" u="none" strike="noStrike" cap="none" dirty="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a:lnSpc>
                          <a:spcPct val="107000"/>
                        </a:lnSpc>
                        <a:spcBef>
                          <a:spcPts val="0"/>
                        </a:spcBef>
                        <a:spcAft>
                          <a:spcPts val="800"/>
                        </a:spcAft>
                      </a:pPr>
                      <a:r>
                        <a:rPr kumimoji="0" lang="es-AR" sz="2600" b="0" i="0" u="none" strike="noStrike" kern="0" cap="none" spc="0" normalizeH="0" baseline="0" noProof="0" dirty="0">
                          <a:ln>
                            <a:noFill/>
                          </a:ln>
                          <a:solidFill>
                            <a:srgbClr val="000000"/>
                          </a:solidFill>
                          <a:effectLst/>
                          <a:uLnTx/>
                          <a:uFillTx/>
                          <a:latin typeface="Calibri"/>
                          <a:cs typeface="Calibri"/>
                          <a:sym typeface="Arial"/>
                        </a:rPr>
                        <a:t>Ciencias</a:t>
                      </a:r>
                      <a:r>
                        <a:rPr lang="en-US" sz="2700" b="0" i="0" u="none" strike="noStrike" cap="none" dirty="0">
                          <a:solidFill>
                            <a:srgbClr val="000000"/>
                          </a:solidFill>
                          <a:latin typeface="Calibri"/>
                          <a:ea typeface="Calibri"/>
                          <a:cs typeface="Calibri"/>
                          <a:sym typeface="Calibri"/>
                        </a:rPr>
                        <a:t>/</a:t>
                      </a:r>
                      <a:r>
                        <a:rPr lang="es-419"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Ciencias Físicas de 8º Grado </a:t>
                      </a:r>
                      <a:r>
                        <a:rPr lang="en-US" sz="2700" u="none" strike="noStrike" cap="none" dirty="0">
                          <a:solidFill>
                            <a:srgbClr val="000000"/>
                          </a:solidFill>
                        </a:rPr>
                        <a:t>(8)</a:t>
                      </a:r>
                      <a:endParaRPr sz="2700" u="none" strike="noStrike" cap="none" dirty="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640725">
                <a:tc>
                  <a:txBody>
                    <a:bodyPr/>
                    <a:lstStyle/>
                    <a:p>
                      <a:pPr marL="0" marR="0" lvl="0" indent="0" algn="l" rtl="0">
                        <a:lnSpc>
                          <a:spcPct val="100000"/>
                        </a:lnSpc>
                        <a:spcBef>
                          <a:spcPts val="0"/>
                        </a:spcBef>
                        <a:spcAft>
                          <a:spcPts val="0"/>
                        </a:spcAft>
                        <a:buClr>
                          <a:srgbClr val="000000"/>
                        </a:buClr>
                        <a:buSzPts val="2700"/>
                        <a:buFont typeface="Arial"/>
                        <a:buNone/>
                      </a:pPr>
                      <a:r>
                        <a:rPr lang="en-US" sz="2700" u="none" strike="noStrike" cap="none" dirty="0">
                          <a:solidFill>
                            <a:srgbClr val="000000"/>
                          </a:solidFill>
                        </a:rPr>
                        <a:t>26 </a:t>
                      </a:r>
                      <a:r>
                        <a:rPr kumimoji="0" lang="es-AR" sz="2600" b="0" i="0" u="none" strike="noStrike" kern="0" cap="none" spc="0" normalizeH="0" baseline="0" noProof="0" dirty="0">
                          <a:ln>
                            <a:noFill/>
                          </a:ln>
                          <a:solidFill>
                            <a:srgbClr val="000000"/>
                          </a:solidFill>
                          <a:effectLst/>
                          <a:uLnTx/>
                          <a:uFillTx/>
                          <a:latin typeface="Calibri"/>
                          <a:cs typeface="Calibri"/>
                          <a:sym typeface="Arial"/>
                        </a:rPr>
                        <a:t>de abril</a:t>
                      </a:r>
                      <a:r>
                        <a:rPr lang="en-US" sz="2700" u="none" strike="noStrike" cap="none" dirty="0">
                          <a:solidFill>
                            <a:srgbClr val="000000"/>
                          </a:solidFill>
                        </a:rPr>
                        <a:t>, 2024</a:t>
                      </a:r>
                      <a:endParaRPr sz="2700" u="none" strike="noStrike" cap="none" dirty="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u="none" strike="noStrike" cap="none" dirty="0" err="1">
                          <a:solidFill>
                            <a:srgbClr val="000000"/>
                          </a:solidFill>
                        </a:rPr>
                        <a:t>Estudios</a:t>
                      </a:r>
                      <a:r>
                        <a:rPr lang="en-US" sz="2700" u="none" strike="noStrike" cap="none" dirty="0">
                          <a:solidFill>
                            <a:srgbClr val="000000"/>
                          </a:solidFill>
                        </a:rPr>
                        <a:t> </a:t>
                      </a:r>
                      <a:r>
                        <a:rPr lang="en-US" sz="2700" b="0" i="0" u="none" strike="noStrike" cap="none" dirty="0" err="1">
                          <a:solidFill>
                            <a:srgbClr val="000000"/>
                          </a:solidFill>
                          <a:latin typeface="Calibri"/>
                          <a:ea typeface="Calibri"/>
                          <a:cs typeface="Calibri"/>
                          <a:sym typeface="Calibri"/>
                        </a:rPr>
                        <a:t>S</a:t>
                      </a:r>
                      <a:r>
                        <a:rPr lang="en-US" sz="2700" u="none" strike="noStrike" cap="none" dirty="0" err="1">
                          <a:solidFill>
                            <a:srgbClr val="000000"/>
                          </a:solidFill>
                        </a:rPr>
                        <a:t>ociales</a:t>
                      </a:r>
                      <a:r>
                        <a:rPr lang="en-US" sz="2700" u="none" strike="noStrike" cap="none" dirty="0">
                          <a:solidFill>
                            <a:srgbClr val="000000"/>
                          </a:solidFill>
                        </a:rPr>
                        <a:t> (8)</a:t>
                      </a:r>
                      <a:endParaRPr sz="2700" u="none" strike="noStrike" cap="none" dirty="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37724">
                <a:tc>
                  <a:txBody>
                    <a:bodyPr/>
                    <a:lstStyle/>
                    <a:p>
                      <a:pPr marL="0" marR="0" lvl="0" indent="0" algn="l" rtl="0">
                        <a:lnSpc>
                          <a:spcPct val="100000"/>
                        </a:lnSpc>
                        <a:spcBef>
                          <a:spcPts val="0"/>
                        </a:spcBef>
                        <a:spcAft>
                          <a:spcPts val="0"/>
                        </a:spcAft>
                        <a:buClr>
                          <a:srgbClr val="000000"/>
                        </a:buClr>
                        <a:buSzPts val="2700"/>
                        <a:buFont typeface="Arial"/>
                        <a:buNone/>
                      </a:pPr>
                      <a:r>
                        <a:rPr lang="en-US" sz="2700" u="none" strike="noStrike" cap="none" dirty="0">
                          <a:solidFill>
                            <a:srgbClr val="000000"/>
                          </a:solidFill>
                        </a:rPr>
                        <a:t>29 y 30 de </a:t>
                      </a:r>
                      <a:r>
                        <a:rPr lang="en-US" sz="2700" u="none" strike="noStrike" cap="none" dirty="0" err="1">
                          <a:solidFill>
                            <a:srgbClr val="000000"/>
                          </a:solidFill>
                        </a:rPr>
                        <a:t>abril</a:t>
                      </a:r>
                      <a:r>
                        <a:rPr lang="en-US" sz="2700" u="none" strike="noStrike" cap="none" dirty="0">
                          <a:solidFill>
                            <a:srgbClr val="000000"/>
                          </a:solidFill>
                        </a:rPr>
                        <a:t> ; 1</a:t>
                      </a:r>
                      <a:r>
                        <a:rPr lang="en-US" sz="2700" u="none" strike="noStrike" cap="none" baseline="30000" dirty="0">
                          <a:solidFill>
                            <a:srgbClr val="000000"/>
                          </a:solidFill>
                        </a:rPr>
                        <a:t>ero</a:t>
                      </a:r>
                      <a:r>
                        <a:rPr lang="en-US" sz="2700" u="none" strike="noStrike" cap="none" dirty="0">
                          <a:solidFill>
                            <a:srgbClr val="000000"/>
                          </a:solidFill>
                        </a:rPr>
                        <a:t>de mayo, 2024</a:t>
                      </a:r>
                      <a:endParaRPr sz="2700" b="0" i="0" u="none" strike="noStrike" cap="none" dirty="0">
                        <a:solidFill>
                          <a:srgbClr val="000000"/>
                        </a:solidFill>
                        <a:latin typeface="Calibri"/>
                        <a:ea typeface="Calibri"/>
                        <a:cs typeface="Calibri"/>
                        <a:sym typeface="Calibri"/>
                      </a:endParaRP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s-AR" sz="2600" b="0" i="0" u="none" strike="noStrike" kern="0" cap="none" spc="0" normalizeH="0" baseline="0" noProof="0" dirty="0">
                          <a:ln>
                            <a:noFill/>
                          </a:ln>
                          <a:solidFill>
                            <a:srgbClr val="000000"/>
                          </a:solidFill>
                          <a:effectLst/>
                          <a:uLnTx/>
                          <a:uFillTx/>
                          <a:latin typeface="Calibri"/>
                          <a:cs typeface="Calibri"/>
                          <a:sym typeface="Arial"/>
                        </a:rPr>
                        <a:t>Reposiciones</a:t>
                      </a:r>
                      <a:endParaRPr sz="2700" b="0" i="0" u="none" strike="noStrike" cap="none" dirty="0">
                        <a:solidFill>
                          <a:srgbClr val="000000"/>
                        </a:solidFill>
                        <a:latin typeface="Calibri"/>
                        <a:ea typeface="Calibri"/>
                        <a:cs typeface="Calibri"/>
                        <a:sym typeface="Calibri"/>
                      </a:endParaRP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1_HCS Main Title">
  <a:themeElements>
    <a:clrScheme name="HCS Branding">
      <a:dk1>
        <a:srgbClr val="000000"/>
      </a:dk1>
      <a:lt1>
        <a:srgbClr val="2D2065"/>
      </a:lt1>
      <a:dk2>
        <a:srgbClr val="FFFFFF"/>
      </a:dk2>
      <a:lt2>
        <a:srgbClr val="FFFFFF"/>
      </a:lt2>
      <a:accent1>
        <a:srgbClr val="F7C944"/>
      </a:accent1>
      <a:accent2>
        <a:srgbClr val="69687D"/>
      </a:accent2>
      <a:accent3>
        <a:srgbClr val="F7C944"/>
      </a:accent3>
      <a:accent4>
        <a:srgbClr val="2D2065"/>
      </a:accent4>
      <a:accent5>
        <a:srgbClr val="F7C944"/>
      </a:accent5>
      <a:accent6>
        <a:srgbClr val="6F6B6B"/>
      </a:accent6>
      <a:hlink>
        <a:srgbClr val="2D2065"/>
      </a:hlink>
      <a:folHlink>
        <a:srgbClr val="2D206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HCS_Blank">
  <a:themeElements>
    <a:clrScheme name="HCS Branding">
      <a:dk1>
        <a:srgbClr val="000000"/>
      </a:dk1>
      <a:lt1>
        <a:srgbClr val="2D2065"/>
      </a:lt1>
      <a:dk2>
        <a:srgbClr val="FFFFFF"/>
      </a:dk2>
      <a:lt2>
        <a:srgbClr val="FFFFFF"/>
      </a:lt2>
      <a:accent1>
        <a:srgbClr val="F7C944"/>
      </a:accent1>
      <a:accent2>
        <a:srgbClr val="69687D"/>
      </a:accent2>
      <a:accent3>
        <a:srgbClr val="F7C944"/>
      </a:accent3>
      <a:accent4>
        <a:srgbClr val="2D2065"/>
      </a:accent4>
      <a:accent5>
        <a:srgbClr val="F7C944"/>
      </a:accent5>
      <a:accent6>
        <a:srgbClr val="6F6B6B"/>
      </a:accent6>
      <a:hlink>
        <a:srgbClr val="2D2065"/>
      </a:hlink>
      <a:folHlink>
        <a:srgbClr val="2D206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2618</TotalTime>
  <Words>3079</Words>
  <Application>Microsoft Office PowerPoint</Application>
  <PresentationFormat>Widescreen</PresentationFormat>
  <Paragraphs>395</Paragraphs>
  <Slides>32</Slides>
  <Notes>32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Arial</vt:lpstr>
      <vt:lpstr>Calibri</vt:lpstr>
      <vt:lpstr>Courier New</vt:lpstr>
      <vt:lpstr>Noto Sans Symbols</vt:lpstr>
      <vt:lpstr>Symbol</vt:lpstr>
      <vt:lpstr>Times New Roman</vt:lpstr>
      <vt:lpstr>TT Rounds Condensed</vt:lpstr>
      <vt:lpstr>TT Rounds Condensed Bold</vt:lpstr>
      <vt:lpstr>Wingdings</vt:lpstr>
      <vt:lpstr>1_HCS Main Title</vt:lpstr>
      <vt:lpstr>Custom Design</vt:lpstr>
      <vt:lpstr>6_HCS_Blank</vt:lpstr>
      <vt:lpstr>       Información y Recursos                 para los Padres Sobre las PruebasGeorgia Milestones 2023-2024 </vt:lpstr>
      <vt:lpstr>PowerPoint Presentation</vt:lpstr>
      <vt:lpstr>Agenda</vt:lpstr>
      <vt:lpstr>¿En qué se evaluará a mi hijo? </vt:lpstr>
      <vt:lpstr>Requisitos de participación de los estudiantes de EOC(Prueba de Fin de Curso)</vt:lpstr>
      <vt:lpstr>¿Cómo se ve la prueba?</vt:lpstr>
      <vt:lpstr>¿Cuánto dura la prueba?</vt:lpstr>
      <vt:lpstr>¿Cuándo tendrá la prueba su hijo?                              (Grados 3 – 5) </vt:lpstr>
      <vt:lpstr>¿Cuándo tendrá la prueba su hijo?(Grados 6 - 8)</vt:lpstr>
      <vt:lpstr>¿Cuándo tendrá la prueba su hijo? (Fin de Curso)</vt:lpstr>
      <vt:lpstr>¿Cuándo tendrá la prueba su hijo?(Fin de Curso)</vt:lpstr>
      <vt:lpstr>¿Qué tipo de preguntas verá mi hijo en la evaluación de Georgia Milestones? </vt:lpstr>
      <vt:lpstr>Artes del Lenguaje Inglés</vt:lpstr>
      <vt:lpstr>Sección de Artes del Lenguaje: Lectura y Escritura Basada en la Evidencia </vt:lpstr>
      <vt:lpstr>Matemática</vt:lpstr>
      <vt:lpstr>Matemáticas: Artículos reforzados por tecnología  </vt:lpstr>
      <vt:lpstr>Ciencias Y Estudios Sociales</vt:lpstr>
      <vt:lpstr>   Ciencia  Artículos reforzados por la tecnología </vt:lpstr>
      <vt:lpstr>Estudios Sociales  Artículos reforzados por la tecnología</vt:lpstr>
      <vt:lpstr>Calculadora</vt:lpstr>
      <vt:lpstr>¿Qué está  haciendo la escuela (name of the School here)para preparar a mi hijo para el examen? </vt:lpstr>
      <vt:lpstr>¿Qué puede hacer durante las pruebas?</vt:lpstr>
      <vt:lpstr>¿Qué recursos puedo usar para ayudar a mi hijo a tener éxito? </vt:lpstr>
      <vt:lpstr>Guías de estudio </vt:lpstr>
      <vt:lpstr>Guías de estudio – Cómo usarlas </vt:lpstr>
      <vt:lpstr>¿Cómo tendrá mi hijo que demostrar lo que sabe? </vt:lpstr>
      <vt:lpstr>¿Eres más inteligente que un niño de 3er grado? </vt:lpstr>
      <vt:lpstr>¿Eres más inteligente que un estudiante de 6º grado? </vt:lpstr>
      <vt:lpstr>¿Eres más inteligente que un estudiante de 9º grado? </vt:lpstr>
      <vt:lpstr>¿Cómo usarán la escuela de su hijo y el maestro                          de su hijo los resultados de las pruebas para                   apoyar a su hijo y a la escuela? </vt:lpstr>
      <vt:lpstr>Recursos disponibles </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Información y Recursos                 para los Padres Sobre las PruebasGeorgia Milestones 2023-2024 </dc:title>
  <dc:creator>Joseph Blessing</dc:creator>
  <cp:lastModifiedBy>Santiago-Acosta, Norma</cp:lastModifiedBy>
  <cp:revision>21</cp:revision>
  <dcterms:created xsi:type="dcterms:W3CDTF">2018-09-25T17:47:01Z</dcterms:created>
  <dcterms:modified xsi:type="dcterms:W3CDTF">2024-04-17T13:19:25Z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y fmtid="{D5CDD505-2E9C-101B-9397-08002B2CF9AE}" pid="3" name="AuthorIds_UIVersion_512">
    <vt:lpwstr>4</vt:lpwstr>
  </property>
  <property fmtid="{D5CDD505-2E9C-101B-9397-08002B2CF9AE}" pid="4" name="Order">
    <vt:r8>134200</vt:r8>
  </property>
  <property fmtid="{D5CDD505-2E9C-101B-9397-08002B2CF9AE}" pid="5" name="ComplianceAssetId">
    <vt:lpwstr/>
  </property>
</Properties>
</file>